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notesMasterIdLst>
    <p:notesMasterId r:id="rId25"/>
  </p:notesMasterIdLst>
  <p:handoutMasterIdLst>
    <p:handoutMasterId r:id="rId26"/>
  </p:handoutMasterIdLst>
  <p:sldIdLst>
    <p:sldId id="518" r:id="rId2"/>
    <p:sldId id="567" r:id="rId3"/>
    <p:sldId id="568" r:id="rId4"/>
    <p:sldId id="586" r:id="rId5"/>
    <p:sldId id="541" r:id="rId6"/>
    <p:sldId id="546" r:id="rId7"/>
    <p:sldId id="555" r:id="rId8"/>
    <p:sldId id="585" r:id="rId9"/>
    <p:sldId id="582" r:id="rId10"/>
    <p:sldId id="584" r:id="rId11"/>
    <p:sldId id="590" r:id="rId12"/>
    <p:sldId id="616" r:id="rId13"/>
    <p:sldId id="612" r:id="rId14"/>
    <p:sldId id="522" r:id="rId15"/>
    <p:sldId id="613" r:id="rId16"/>
    <p:sldId id="608" r:id="rId17"/>
    <p:sldId id="571" r:id="rId18"/>
    <p:sldId id="610" r:id="rId19"/>
    <p:sldId id="577" r:id="rId20"/>
    <p:sldId id="573" r:id="rId21"/>
    <p:sldId id="574" r:id="rId22"/>
    <p:sldId id="615" r:id="rId23"/>
    <p:sldId id="476" r:id="rId24"/>
  </p:sldIdLst>
  <p:sldSz cx="12801600" cy="9418638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34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692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9039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538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173221" algn="l" defTabSz="12692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3807862" algn="l" defTabSz="12692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4442506" algn="l" defTabSz="12692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5077150" algn="l" defTabSz="1269287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67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Alexander Duncan" initials="WAD" lastIdx="1" clrIdx="0"/>
  <p:cmAuthor id="2" name="Richard Arthur Horner" initials="RAH" lastIdx="2" clrIdx="1">
    <p:extLst>
      <p:ext uri="{19B8F6BF-5375-455C-9EA6-DF929625EA0E}">
        <p15:presenceInfo xmlns:p15="http://schemas.microsoft.com/office/powerpoint/2012/main" xmlns="" userId="S-1-5-21-358987-74476631-505227178-271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CC99"/>
    <a:srgbClr val="FFCC66"/>
    <a:srgbClr val="AC0000"/>
    <a:srgbClr val="996600"/>
    <a:srgbClr val="996633"/>
    <a:srgbClr val="97132F"/>
    <a:srgbClr val="A40000"/>
    <a:srgbClr val="990033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6" autoAdjust="0"/>
    <p:restoredTop sz="94590" autoAdjust="0"/>
  </p:normalViewPr>
  <p:slideViewPr>
    <p:cSldViewPr snapToGrid="0">
      <p:cViewPr varScale="1">
        <p:scale>
          <a:sx n="53" d="100"/>
          <a:sy n="53" d="100"/>
        </p:scale>
        <p:origin x="-978" y="-102"/>
      </p:cViewPr>
      <p:guideLst>
        <p:guide orient="horz" pos="2160"/>
        <p:guide orient="horz" pos="2967"/>
        <p:guide pos="2880"/>
        <p:guide pos="4032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760" y="-78"/>
      </p:cViewPr>
      <p:guideLst>
        <p:guide orient="horz" pos="2949"/>
        <p:guide pos="22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63822" y="3"/>
            <a:ext cx="1611622" cy="327376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November 13,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87911" y="8895644"/>
            <a:ext cx="787533" cy="465810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81ACA4-F0DD-48AB-A199-31A628A367F7}" type="slidenum">
              <a:rPr lang="en-US">
                <a:solidFill>
                  <a:schemeClr val="bg1">
                    <a:lumMod val="65000"/>
                  </a:schemeClr>
                </a:solidFill>
                <a:latin typeface="+mj-lt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11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66733" cy="468153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11" y="2"/>
            <a:ext cx="3066733" cy="468153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CD7916-605C-4099-98BA-28CDD9F555F1}" type="datetimeFigureOut">
              <a:rPr lang="en-US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3263"/>
            <a:ext cx="47688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2" tIns="46726" rIns="93452" bIns="467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6"/>
            <a:ext cx="5661660" cy="4213383"/>
          </a:xfrm>
          <a:prstGeom prst="rect">
            <a:avLst/>
          </a:prstGeom>
        </p:spPr>
        <p:txBody>
          <a:bodyPr vert="horz" lIns="93452" tIns="46726" rIns="93452" bIns="467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93301"/>
            <a:ext cx="3066733" cy="468153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11" y="8893301"/>
            <a:ext cx="3066733" cy="468153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C91BCC-82BF-4950-80D9-7FC2B0279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238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644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287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393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857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3221" algn="l" defTabSz="12692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7862" algn="l" defTabSz="12692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2506" algn="l" defTabSz="12692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7150" algn="l" defTabSz="12692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C8F03F-5FD4-47B2-B364-3F2B9BF8EA63}" type="slidenum">
              <a:rPr lang="en-US">
                <a:latin typeface="Arial" pitchFamily="34" charset="0"/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3263"/>
            <a:ext cx="4768850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ヒラギノ角ゴ Pro W3"/>
                <a:cs typeface="ヒラギノ角ゴ Pro W3"/>
              </a:rPr>
              <a:t>Thank introduction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  <a:ea typeface="ヒラギノ角ゴ Pro W3"/>
                <a:cs typeface="ヒラギノ角ゴ Pro W3"/>
              </a:rPr>
              <a:t>Thank PCC for opportunity to speak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  <a:ea typeface="ヒラギノ角ゴ Pro W3"/>
                <a:cs typeface="ヒラギノ角ゴ Pro W3"/>
              </a:rPr>
              <a:t>My name is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>
                <a:latin typeface="Arial" pitchFamily="34" charset="0"/>
                <a:ea typeface="ヒラギノ角ゴ Pro W3"/>
                <a:cs typeface="ヒラギノ角ゴ Pro W3"/>
              </a:rPr>
              <a:t>Title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</a:pPr>
            <a:endParaRPr lang="en-US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1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Each leaf represents a product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Were looking at products that aren’t energy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Some leaves can be made from coal but aren’t due to economics or environmental constraints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Other industries like oil can make cheaper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="0" baseline="0" dirty="0"/>
              <a:t>HOWEVER, Some of the leaves are only made from coal like cokes and creosotes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Market and technology has made some of these products possible now, economically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91BCC-82BF-4950-80D9-7FC2B0279D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12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Coal is readily convertible but not </a:t>
            </a:r>
            <a:r>
              <a:rPr lang="en-US" baseline="0" dirty="0" err="1"/>
              <a:t>fractionatable</a:t>
            </a:r>
            <a:endParaRPr lang="en-US" baseline="0" dirty="0"/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We need to transform the coal before we can get valuable intermediates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Our coal is very reactive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There is a desire to understand conversion behavior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Thermodynamics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Molecular chemistry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="0" baseline="0" dirty="0"/>
              <a:t>Find hidden value of coal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91BCC-82BF-4950-80D9-7FC2B0279D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3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There are two overarching ways to convert coal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Thermally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These methods are pyrolysis, gasification and liquefaction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r>
              <a:rPr lang="en-US" baseline="0" dirty="0"/>
              <a:t>They are also chemically converting coal as well, they just are at high temperature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Chemically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Solvent extraction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r>
              <a:rPr lang="en-US" baseline="0" dirty="0"/>
              <a:t>This is attractive because it is single phase and run at low temperatures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aseline="0" dirty="0"/>
              <a:t>After considering our goals and constraints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Allows us to reject gasification and liquefaction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Instead, research solvent extraction and pyrolysis in NEW ways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Get new technology and processes that haven’t been done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91BCC-82BF-4950-80D9-7FC2B0279D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81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There are two overarching ways to convert coal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Thermally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These methods are pyrolysis, gasification and liquefaction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r>
              <a:rPr lang="en-US" baseline="0" dirty="0"/>
              <a:t>They are also chemically converting coal as well, they just are at high temperature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Chemically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Solvent extraction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r>
              <a:rPr lang="en-US" baseline="0" dirty="0"/>
              <a:t>This is attractive because it is single phase and run at low temperatures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aseline="0" dirty="0"/>
              <a:t>After considering our goals and constraints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Allows us to reject gasification and liquefaction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Instead, research solvent extraction and pyrolysis in NEW ways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Get new technology and processes that haven’t been done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91BCC-82BF-4950-80D9-7FC2B0279D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81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Integrate technology to develop an early idea of a coal refinery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Talk through the flowsheet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Dry Methane Reforming is a way were handling the CO2 constraint.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We use systems engineering on each box individually as well as the overall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91BCC-82BF-4950-80D9-7FC2B0279D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37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There are two overarching ways to convert coal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Thermally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These methods are pyrolysis, gasification and liquefaction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r>
              <a:rPr lang="en-US" baseline="0" dirty="0"/>
              <a:t>They are also chemically converting coal as well, they just are at high temperature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Chemically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Solvent extraction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r>
              <a:rPr lang="en-US" baseline="0" dirty="0"/>
              <a:t>This is attractive because it is single phase and run at low temperatures</a:t>
            </a:r>
          </a:p>
          <a:p>
            <a:pPr marL="2189681" lvl="3" indent="-2857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aseline="0" dirty="0"/>
              <a:t>After considering our goals and constraints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Allows us to reject gasification and liquefaction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baseline="0" dirty="0"/>
              <a:t>Instead, research solvent extraction and pyrolysis in NEW ways</a:t>
            </a:r>
          </a:p>
          <a:p>
            <a:pPr marL="1555037" lvl="2" indent="-285750">
              <a:buFont typeface="Arial" panose="020B0604020202020204" pitchFamily="34" charset="0"/>
              <a:buChar char="•"/>
            </a:pPr>
            <a:r>
              <a:rPr lang="en-US" baseline="0" dirty="0"/>
              <a:t>Get new technology and processes that haven’t been done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91BCC-82BF-4950-80D9-7FC2B0279D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70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91BCC-82BF-4950-80D9-7FC2B0279D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15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25888"/>
            <a:ext cx="10881360" cy="2018902"/>
          </a:xfr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337228"/>
            <a:ext cx="8961120" cy="2406985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  <a:lvl2pPr marL="634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3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2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1678D-423E-44F4-AF38-CB45FBF2CDC2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EF708-1126-4F63-A422-2CFE81AB0A9C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8B4D1-BBDC-4683-8EFC-9C59FE863C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77187"/>
            <a:ext cx="2880360" cy="80363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77187"/>
            <a:ext cx="8427720" cy="80363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BFDCC-ADCD-43F1-A334-D71153A81073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08038-51F3-4592-A2EC-8F29C1D79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0080" y="377184"/>
            <a:ext cx="11521440" cy="8036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3A82A-E605-417D-8904-9EF878A9ACD8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DBE34-292C-42AD-A98E-3BA5C1E79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66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7FC6-0F7B-4E17-A599-43D3AD6E517A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1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3200">
                <a:solidFill>
                  <a:srgbClr val="FF9900"/>
                </a:solidFill>
              </a:defRPr>
            </a:lvl1pPr>
            <a:lvl2pPr>
              <a:defRPr sz="2400" b="1">
                <a:solidFill>
                  <a:srgbClr val="FFFF00"/>
                </a:solidFill>
              </a:defRPr>
            </a:lvl2pPr>
            <a:lvl3pPr>
              <a:defRPr sz="1800">
                <a:solidFill>
                  <a:srgbClr val="FF9900"/>
                </a:solidFill>
              </a:defRPr>
            </a:lvl3pPr>
            <a:lvl4pPr>
              <a:defRPr sz="1600" b="1">
                <a:solidFill>
                  <a:srgbClr val="FFFF00"/>
                </a:solidFill>
              </a:defRPr>
            </a:lvl4pPr>
            <a:lvl5pPr>
              <a:defRPr sz="1600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77FC0-67BF-4BAD-BDF6-B77A7D36E2BC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D5D6-EB54-4AA9-BA21-9CCAD8E4F5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10645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2018 All rights reserved. Property of the University of Wyoming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1038" y="923131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052355"/>
            <a:ext cx="10881360" cy="1870647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992027"/>
            <a:ext cx="10881360" cy="206032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3464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692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039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385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732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078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425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771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2EECF-C6DC-432C-B679-15CAA019366C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EAD65-79E0-45CE-A5F8-5E30529E4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197686"/>
            <a:ext cx="5654040" cy="621586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97686"/>
            <a:ext cx="5654040" cy="621586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3C21E-B494-44A5-827B-1E3BEAF2ABFA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754BE-E483-470E-A98E-7371DA86A3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2108297"/>
            <a:ext cx="5656265" cy="878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34644" indent="0">
              <a:buNone/>
              <a:defRPr sz="2700" b="1"/>
            </a:lvl2pPr>
            <a:lvl3pPr marL="1269287" indent="0">
              <a:buNone/>
              <a:defRPr sz="2500" b="1"/>
            </a:lvl3pPr>
            <a:lvl4pPr marL="1903931" indent="0">
              <a:buNone/>
              <a:defRPr sz="2200" b="1"/>
            </a:lvl4pPr>
            <a:lvl5pPr marL="2538575" indent="0">
              <a:buNone/>
              <a:defRPr sz="2200" b="1"/>
            </a:lvl5pPr>
            <a:lvl6pPr marL="3173221" indent="0">
              <a:buNone/>
              <a:defRPr sz="2200" b="1"/>
            </a:lvl6pPr>
            <a:lvl7pPr marL="3807862" indent="0">
              <a:buNone/>
              <a:defRPr sz="2200" b="1"/>
            </a:lvl7pPr>
            <a:lvl8pPr marL="4442506" indent="0">
              <a:buNone/>
              <a:defRPr sz="2200" b="1"/>
            </a:lvl8pPr>
            <a:lvl9pPr marL="507715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2986933"/>
            <a:ext cx="5656265" cy="54266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43" y="2108297"/>
            <a:ext cx="5658484" cy="878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34644" indent="0">
              <a:buNone/>
              <a:defRPr sz="2700" b="1"/>
            </a:lvl2pPr>
            <a:lvl3pPr marL="1269287" indent="0">
              <a:buNone/>
              <a:defRPr sz="2500" b="1"/>
            </a:lvl3pPr>
            <a:lvl4pPr marL="1903931" indent="0">
              <a:buNone/>
              <a:defRPr sz="2200" b="1"/>
            </a:lvl4pPr>
            <a:lvl5pPr marL="2538575" indent="0">
              <a:buNone/>
              <a:defRPr sz="2200" b="1"/>
            </a:lvl5pPr>
            <a:lvl6pPr marL="3173221" indent="0">
              <a:buNone/>
              <a:defRPr sz="2200" b="1"/>
            </a:lvl6pPr>
            <a:lvl7pPr marL="3807862" indent="0">
              <a:buNone/>
              <a:defRPr sz="2200" b="1"/>
            </a:lvl7pPr>
            <a:lvl8pPr marL="4442506" indent="0">
              <a:buNone/>
              <a:defRPr sz="2200" b="1"/>
            </a:lvl8pPr>
            <a:lvl9pPr marL="507715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43" y="2986933"/>
            <a:ext cx="5658484" cy="54266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0A7C0-C2E6-4071-8230-FB478BD0F34F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B1E38-962F-4203-B9FB-CCD2E2AE8D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BFECC-54C1-4207-A63E-6BD935E6D60A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C65BF-A7D8-44C5-ACC2-8F92A7F01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09215-12FC-4EBC-B86D-3721C36D65D6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8" y="375004"/>
            <a:ext cx="4211638" cy="159593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75008"/>
            <a:ext cx="7156451" cy="8038547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8" y="1970945"/>
            <a:ext cx="4211638" cy="6442611"/>
          </a:xfrm>
        </p:spPr>
        <p:txBody>
          <a:bodyPr/>
          <a:lstStyle>
            <a:lvl1pPr marL="0" indent="0">
              <a:buNone/>
              <a:defRPr sz="2000"/>
            </a:lvl1pPr>
            <a:lvl2pPr marL="634644" indent="0">
              <a:buNone/>
              <a:defRPr sz="1700"/>
            </a:lvl2pPr>
            <a:lvl3pPr marL="1269287" indent="0">
              <a:buNone/>
              <a:defRPr sz="1500"/>
            </a:lvl3pPr>
            <a:lvl4pPr marL="1903931" indent="0">
              <a:buNone/>
              <a:defRPr sz="1200"/>
            </a:lvl4pPr>
            <a:lvl5pPr marL="2538575" indent="0">
              <a:buNone/>
              <a:defRPr sz="1200"/>
            </a:lvl5pPr>
            <a:lvl6pPr marL="3173221" indent="0">
              <a:buNone/>
              <a:defRPr sz="1200"/>
            </a:lvl6pPr>
            <a:lvl7pPr marL="3807862" indent="0">
              <a:buNone/>
              <a:defRPr sz="1200"/>
            </a:lvl7pPr>
            <a:lvl8pPr marL="4442506" indent="0">
              <a:buNone/>
              <a:defRPr sz="1200"/>
            </a:lvl8pPr>
            <a:lvl9pPr marL="507715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922E-818D-4476-86A0-74C5DC13D24E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64999-2D0C-4BA9-9F2D-DA16AB62E9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6593049"/>
            <a:ext cx="7680960" cy="77834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841572"/>
            <a:ext cx="7680960" cy="5651183"/>
          </a:xfrm>
        </p:spPr>
        <p:txBody>
          <a:bodyPr/>
          <a:lstStyle>
            <a:lvl1pPr marL="0" indent="0">
              <a:buNone/>
              <a:defRPr sz="4500"/>
            </a:lvl1pPr>
            <a:lvl2pPr marL="634644" indent="0">
              <a:buNone/>
              <a:defRPr sz="3700"/>
            </a:lvl2pPr>
            <a:lvl3pPr marL="1269287" indent="0">
              <a:buNone/>
              <a:defRPr sz="3200"/>
            </a:lvl3pPr>
            <a:lvl4pPr marL="1903931" indent="0">
              <a:buNone/>
              <a:defRPr sz="2700"/>
            </a:lvl4pPr>
            <a:lvl5pPr marL="2538575" indent="0">
              <a:buNone/>
              <a:defRPr sz="2700"/>
            </a:lvl5pPr>
            <a:lvl6pPr marL="3173221" indent="0">
              <a:buNone/>
              <a:defRPr sz="2700"/>
            </a:lvl6pPr>
            <a:lvl7pPr marL="3807862" indent="0">
              <a:buNone/>
              <a:defRPr sz="2700"/>
            </a:lvl7pPr>
            <a:lvl8pPr marL="4442506" indent="0">
              <a:buNone/>
              <a:defRPr sz="2700"/>
            </a:lvl8pPr>
            <a:lvl9pPr marL="5077150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7371397"/>
            <a:ext cx="7680960" cy="1105380"/>
          </a:xfrm>
        </p:spPr>
        <p:txBody>
          <a:bodyPr/>
          <a:lstStyle>
            <a:lvl1pPr marL="0" indent="0">
              <a:buNone/>
              <a:defRPr sz="2000"/>
            </a:lvl1pPr>
            <a:lvl2pPr marL="634644" indent="0">
              <a:buNone/>
              <a:defRPr sz="1700"/>
            </a:lvl2pPr>
            <a:lvl3pPr marL="1269287" indent="0">
              <a:buNone/>
              <a:defRPr sz="1500"/>
            </a:lvl3pPr>
            <a:lvl4pPr marL="1903931" indent="0">
              <a:buNone/>
              <a:defRPr sz="1200"/>
            </a:lvl4pPr>
            <a:lvl5pPr marL="2538575" indent="0">
              <a:buNone/>
              <a:defRPr sz="1200"/>
            </a:lvl5pPr>
            <a:lvl6pPr marL="3173221" indent="0">
              <a:buNone/>
              <a:defRPr sz="1200"/>
            </a:lvl6pPr>
            <a:lvl7pPr marL="3807862" indent="0">
              <a:buNone/>
              <a:defRPr sz="1200"/>
            </a:lvl7pPr>
            <a:lvl8pPr marL="4442506" indent="0">
              <a:buNone/>
              <a:defRPr sz="1200"/>
            </a:lvl8pPr>
            <a:lvl9pPr marL="507715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BEF88-A770-471D-B862-46DCF86A7256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106B1-F52F-410D-9656-E3D9CCE129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1">
          <a:blip r:embed="rId15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77182"/>
            <a:ext cx="11521440" cy="1569773"/>
          </a:xfrm>
          <a:prstGeom prst="rect">
            <a:avLst/>
          </a:prstGeom>
        </p:spPr>
        <p:txBody>
          <a:bodyPr vert="horz" lIns="126928" tIns="63464" rIns="126928" bIns="634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97686"/>
            <a:ext cx="11521440" cy="6215867"/>
          </a:xfrm>
          <a:prstGeom prst="rect">
            <a:avLst/>
          </a:prstGeom>
        </p:spPr>
        <p:txBody>
          <a:bodyPr vert="horz" lIns="126928" tIns="63464" rIns="126928" bIns="634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729690"/>
            <a:ext cx="2987040" cy="501455"/>
          </a:xfrm>
          <a:prstGeom prst="rect">
            <a:avLst/>
          </a:prstGeom>
        </p:spPr>
        <p:txBody>
          <a:bodyPr vert="horz" lIns="126928" tIns="63464" rIns="126928" bIns="6346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CF2F04-1721-474A-9222-D1E4D78EA215}" type="datetime1">
              <a:rPr lang="en-US" smtClean="0"/>
              <a:pPr>
                <a:defRPr/>
              </a:pPr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729690"/>
            <a:ext cx="4053840" cy="501455"/>
          </a:xfrm>
          <a:prstGeom prst="rect">
            <a:avLst/>
          </a:prstGeom>
        </p:spPr>
        <p:txBody>
          <a:bodyPr vert="horz" lIns="126928" tIns="63464" rIns="126928" bIns="6346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729690"/>
            <a:ext cx="2987040" cy="501455"/>
          </a:xfrm>
          <a:prstGeom prst="rect">
            <a:avLst/>
          </a:prstGeom>
        </p:spPr>
        <p:txBody>
          <a:bodyPr vert="horz" lIns="126928" tIns="63464" rIns="126928" bIns="6346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DDBE34-292C-42AD-A98E-3BA5C1E79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1269287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5983" indent="-475983" algn="l" defTabSz="1269287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295" indent="-396651" algn="l" defTabSz="12692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86609" indent="-317322" algn="l" defTabSz="12692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21253" indent="-317322" algn="l" defTabSz="12692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55897" indent="-317322" algn="l" defTabSz="12692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90540" indent="-317322" algn="l" defTabSz="12692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25184" indent="-317322" algn="l" defTabSz="12692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9830" indent="-317322" algn="l" defTabSz="12692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94472" indent="-317322" algn="l" defTabSz="12692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644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287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1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8575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3221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862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2506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7150" algn="l" defTabSz="12692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8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en.wikipedia.org/wiki/File:Derivation_of_coal-tar_creosote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randBar_New_Final_wSig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773" y="7426712"/>
            <a:ext cx="12768763" cy="1991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6873" y="3531309"/>
            <a:ext cx="668580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Understanding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&amp; Extracting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the Latent Value in 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Coal</a:t>
            </a:r>
          </a:p>
          <a:p>
            <a:pPr algn="ctr"/>
            <a:endParaRPr lang="en-US" sz="32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Beyond Non-coking coal to Coking Coal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196" y="5882511"/>
            <a:ext cx="5438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Richard A. Horner</a:t>
            </a:r>
          </a:p>
          <a:p>
            <a:r>
              <a:rPr lang="en-US" i="1" dirty="0">
                <a:solidFill>
                  <a:schemeClr val="bg1"/>
                </a:solidFill>
              </a:rPr>
              <a:t>Director Special Projects and Emerging Technology</a:t>
            </a:r>
          </a:p>
          <a:p>
            <a:r>
              <a:rPr lang="en-US" sz="1400" dirty="0">
                <a:solidFill>
                  <a:schemeClr val="bg1"/>
                </a:solidFill>
              </a:rPr>
              <a:t>School of Energy Resources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University of Wyoming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ABC1D8-B695-480D-9C9A-1CD37F53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676" y="234113"/>
            <a:ext cx="7957684" cy="26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6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641421"/>
            <a:ext cx="11521440" cy="621586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FMC Coke Process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059" y="-289685"/>
            <a:ext cx="11521440" cy="1569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9900"/>
                </a:solidFill>
              </a:rPr>
              <a:t>Transforming Wyoming Kemmerer Sub-bitumous coal into coke for steel making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88449"/>
            <a:ext cx="4666946" cy="3192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5576" y="5195518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Kemmerer Plant showing </a:t>
            </a:r>
            <a:r>
              <a:rPr lang="en-US" dirty="0" err="1">
                <a:solidFill>
                  <a:schemeClr val="bg1"/>
                </a:solidFill>
              </a:rPr>
              <a:t>Calciner</a:t>
            </a:r>
            <a:r>
              <a:rPr lang="en-US" dirty="0">
                <a:solidFill>
                  <a:schemeClr val="bg1"/>
                </a:solidFill>
              </a:rPr>
              <a:t> &amp; Cooler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15" y="2363773"/>
            <a:ext cx="3795829" cy="3462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54" y="5984493"/>
            <a:ext cx="5527101" cy="2888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3747" y="9003507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[Journal of Metals, May 1966]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8376" y="6711069"/>
            <a:ext cx="5273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Upgraded sub-bitumous coal into coke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Operated 1980’s to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Product shipped to USA steel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Plant shut down in 2002 due to tightening environmental requirements</a:t>
            </a:r>
          </a:p>
          <a:p>
            <a:pPr marL="920394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land contamination – phenols.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520859" y="994514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09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0859" y="886958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-260450"/>
            <a:ext cx="11521440" cy="1569773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Evaluating Coal Conversion Approaches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7804" y="1092010"/>
            <a:ext cx="12163245" cy="7386079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  <a:latin typeface="Arial" pitchFamily="34" charset="0"/>
              </a:rPr>
              <a:t>Considerations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Even the inorganic mineral matter has value</a:t>
            </a:r>
          </a:p>
          <a:p>
            <a:pPr lvl="2" fontAlgn="base">
              <a:lnSpc>
                <a:spcPct val="120000"/>
              </a:lnSpc>
              <a:spcAft>
                <a:spcPct val="0"/>
              </a:spcAft>
            </a:pPr>
            <a:r>
              <a:rPr lang="en-US" sz="1900" dirty="0">
                <a:solidFill>
                  <a:srgbClr val="FFFF00"/>
                </a:solidFill>
              </a:rPr>
              <a:t>Coal homogeneity is crucial as it dictates processing methodology</a:t>
            </a:r>
          </a:p>
          <a:p>
            <a:pPr lvl="3" fontAlgn="base">
              <a:lnSpc>
                <a:spcPct val="120000"/>
              </a:lnSpc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</a:rPr>
              <a:t>Construction Materials</a:t>
            </a:r>
          </a:p>
          <a:p>
            <a:pPr lvl="3" fontAlgn="base">
              <a:lnSpc>
                <a:spcPct val="120000"/>
              </a:lnSpc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</a:rPr>
              <a:t>Source of very valuable rare earth elements </a:t>
            </a:r>
          </a:p>
          <a:p>
            <a:pPr lvl="3" fontAlgn="base">
              <a:lnSpc>
                <a:spcPct val="120000"/>
              </a:lnSpc>
              <a:spcAft>
                <a:spcPct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lvl="3" fontAlgn="base">
              <a:lnSpc>
                <a:spcPct val="120000"/>
              </a:lnSpc>
              <a:spcAft>
                <a:spcPct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</a:rPr>
              <a:t>Delibertate</a:t>
            </a:r>
            <a:r>
              <a:rPr lang="en-US" sz="2400" dirty="0">
                <a:solidFill>
                  <a:srgbClr val="FFFF00"/>
                </a:solidFill>
              </a:rPr>
              <a:t> decomposition of coal including use of low temperature processes is key to extraction of value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What if we combine solvent and thermal processing?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lvl="3" fontAlgn="base">
              <a:lnSpc>
                <a:spcPct val="120000"/>
              </a:lnSpc>
              <a:spcAft>
                <a:spcPct val="0"/>
              </a:spcAft>
            </a:pPr>
            <a:endParaRPr lang="en-US" sz="1400" dirty="0">
              <a:solidFill>
                <a:srgbClr val="FFFF00"/>
              </a:solidFill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1475708" lvl="3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9900"/>
              </a:solidFill>
              <a:latin typeface="Arial" pitchFamily="34" charset="0"/>
            </a:endParaRPr>
          </a:p>
          <a:p>
            <a:pPr marL="285750" lvl="1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11" name="Picture 2" descr="d:\mark\Desktop\SER more white space\Color\transparent\SER_Left_Colo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521" y="8491362"/>
            <a:ext cx="2743333" cy="100465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B19645-F40B-463A-A362-7A850E65E5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926" y="2815086"/>
            <a:ext cx="4818434" cy="26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3BB83-6B6F-4F5C-9287-499F41F6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07" y="-79829"/>
            <a:ext cx="11521440" cy="1248938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9900"/>
                </a:solidFill>
              </a:rPr>
              <a:t>Thinking Synergistically</a:t>
            </a:r>
            <a:br>
              <a:rPr lang="en-US" sz="3600" dirty="0">
                <a:solidFill>
                  <a:srgbClr val="FF99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Extract &amp; Recover Value from the Mineral Matter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B111F6A-6140-400D-9748-B24748E18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568" y="3100738"/>
            <a:ext cx="4957959" cy="6216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88CF86-2B40-47D7-B842-4959F1E5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5C64F6-885E-4CDE-930A-4DA9F429A1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0157" y="6233160"/>
            <a:ext cx="3142895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0C3290-05D3-4CA1-9C4C-7F4BF041CA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4571" y="4770120"/>
            <a:ext cx="2757020" cy="2701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09AFEF-A81B-4629-8221-4B433A66566D}"/>
              </a:ext>
            </a:extLst>
          </p:cNvPr>
          <p:cNvSpPr txBox="1"/>
          <p:nvPr/>
        </p:nvSpPr>
        <p:spPr>
          <a:xfrm>
            <a:off x="6330402" y="5015157"/>
            <a:ext cx="330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Solvent selection is critical and depends on coal minerology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056E49-5103-4D24-AB8E-1BC01AA72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9984" y="1433658"/>
            <a:ext cx="4185276" cy="32340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D052F6-6F66-417F-A1AB-49626054456B}"/>
              </a:ext>
            </a:extLst>
          </p:cNvPr>
          <p:cNvSpPr txBox="1"/>
          <p:nvPr/>
        </p:nvSpPr>
        <p:spPr>
          <a:xfrm>
            <a:off x="982981" y="1973542"/>
            <a:ext cx="485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Exploits hydrophilic and hydrophobic behavior of coal surfaces to dewater and recover </a:t>
            </a:r>
            <a:r>
              <a:rPr lang="en-US" dirty="0" err="1">
                <a:solidFill>
                  <a:srgbClr val="FFFF00"/>
                </a:solidFill>
              </a:rPr>
              <a:t>moneral</a:t>
            </a:r>
            <a:r>
              <a:rPr lang="en-US" dirty="0">
                <a:solidFill>
                  <a:srgbClr val="FFFF00"/>
                </a:solidFill>
              </a:rPr>
              <a:t> matter at low </a:t>
            </a:r>
            <a:r>
              <a:rPr lang="en-US" dirty="0" err="1">
                <a:solidFill>
                  <a:srgbClr val="FFFF00"/>
                </a:solidFill>
              </a:rPr>
              <a:t>temeperatre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xmlns="" id="{F496BEB8-3C9C-446A-8704-DB0C107D5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086" y="1182307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9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9"/>
          <p:cNvSpPr>
            <a:spLocks noGrp="1"/>
          </p:cNvSpPr>
          <p:nvPr>
            <p:ph type="title"/>
          </p:nvPr>
        </p:nvSpPr>
        <p:spPr>
          <a:xfrm>
            <a:off x="640080" y="684228"/>
            <a:ext cx="11521440" cy="1569773"/>
          </a:xfrm>
        </p:spPr>
        <p:txBody>
          <a:bodyPr>
            <a:normAutofit fontScale="90000"/>
          </a:bodyPr>
          <a:lstStyle/>
          <a:p>
            <a:r>
              <a:rPr lang="en-US" sz="4944" dirty="0">
                <a:solidFill>
                  <a:schemeClr val="bg1"/>
                </a:solidFill>
              </a:rPr>
              <a:t>Coal Refinery - Platform Level Application</a:t>
            </a:r>
          </a:p>
        </p:txBody>
      </p:sp>
      <p:sp>
        <p:nvSpPr>
          <p:cNvPr id="5123" name="Content Placeholder 10"/>
          <p:cNvSpPr>
            <a:spLocks noGrp="1"/>
          </p:cNvSpPr>
          <p:nvPr>
            <p:ph idx="1"/>
          </p:nvPr>
        </p:nvSpPr>
        <p:spPr>
          <a:xfrm>
            <a:off x="749618" y="2022226"/>
            <a:ext cx="11302365" cy="462777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9900"/>
                </a:solidFill>
              </a:rPr>
              <a:t>Systems and Methods for Refining Coal into High Value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033B-7F5B-4B46-B3BC-53CC0C5741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1159125" y="3379852"/>
            <a:ext cx="6265256" cy="269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82" tIns="62791" rIns="125582" bIns="6279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72" dirty="0">
                <a:solidFill>
                  <a:srgbClr val="FFFF00"/>
                </a:solidFill>
              </a:rPr>
              <a:t>International App. No. PCT/US18/50690</a:t>
            </a:r>
          </a:p>
          <a:p>
            <a:pPr lvl="1"/>
            <a:r>
              <a:rPr lang="en-US" sz="2472" dirty="0">
                <a:solidFill>
                  <a:srgbClr val="FFFF00"/>
                </a:solidFill>
              </a:rPr>
              <a:t>Filed September 12, 2018</a:t>
            </a:r>
          </a:p>
          <a:p>
            <a:pPr lvl="1"/>
            <a:r>
              <a:rPr lang="en-US" sz="2472" dirty="0">
                <a:solidFill>
                  <a:srgbClr val="FFFF00"/>
                </a:solidFill>
              </a:rPr>
              <a:t>Published WO 2019/055529</a:t>
            </a:r>
          </a:p>
          <a:p>
            <a:pPr lvl="1"/>
            <a:r>
              <a:rPr lang="en-US" sz="2472" dirty="0">
                <a:solidFill>
                  <a:srgbClr val="FFFF00"/>
                </a:solidFill>
              </a:rPr>
              <a:t>Foundational level patent application</a:t>
            </a:r>
          </a:p>
          <a:p>
            <a:pPr lvl="2"/>
            <a:r>
              <a:rPr lang="en-US" sz="1923" dirty="0">
                <a:solidFill>
                  <a:srgbClr val="FFFF00"/>
                </a:solidFill>
              </a:rPr>
              <a:t>Combination of Solvent Extraction and Pyrolysis</a:t>
            </a:r>
          </a:p>
          <a:p>
            <a:pPr lvl="2"/>
            <a:r>
              <a:rPr lang="en-US" sz="1923" dirty="0">
                <a:solidFill>
                  <a:srgbClr val="FFFF00"/>
                </a:solidFill>
              </a:rPr>
              <a:t>Highly-branched, purified product distribution</a:t>
            </a:r>
          </a:p>
          <a:p>
            <a:pPr lvl="1"/>
            <a:r>
              <a:rPr lang="en-US" sz="2472" dirty="0">
                <a:solidFill>
                  <a:srgbClr val="FFFF00"/>
                </a:solidFill>
              </a:rPr>
              <a:t>Coordinated set of extension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2184" y="3551877"/>
            <a:ext cx="4128706" cy="5044312"/>
          </a:xfrm>
          <a:prstGeom prst="rect">
            <a:avLst/>
          </a:prstGeom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0859" y="886958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759301" y="-216546"/>
            <a:ext cx="11521440" cy="1569773"/>
          </a:xfrm>
          <a:prstGeom prst="rect">
            <a:avLst/>
          </a:prstGeom>
        </p:spPr>
        <p:txBody>
          <a:bodyPr vert="horz" lIns="126928" tIns="63464" rIns="126928" bIns="63464" rtlCol="0" anchor="ctr">
            <a:normAutofit fontScale="97500"/>
          </a:bodyPr>
          <a:lstStyle>
            <a:lvl1pPr algn="ctr" defTabSz="1269287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944" dirty="0">
                <a:solidFill>
                  <a:srgbClr val="FFC000"/>
                </a:solidFill>
              </a:rPr>
              <a:t>Thermo-Chemical Coal Processing</a:t>
            </a:r>
          </a:p>
        </p:txBody>
      </p:sp>
    </p:spTree>
    <p:extLst>
      <p:ext uri="{BB962C8B-B14F-4D97-AF65-F5344CB8AC3E}">
        <p14:creationId xmlns:p14="http://schemas.microsoft.com/office/powerpoint/2010/main" xmlns="" val="20640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80" y="218347"/>
            <a:ext cx="3911289" cy="3971649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Solvent Extraction Integrated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Example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2 stage extraction, dry methane reforming, phenol recovery, calcining, </a:t>
            </a:r>
            <a:r>
              <a:rPr lang="en-US" sz="2400" dirty="0" err="1">
                <a:solidFill>
                  <a:schemeClr val="bg1"/>
                </a:solidFill>
              </a:rPr>
              <a:t>Carbidization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7840" y="4827667"/>
            <a:ext cx="2122167" cy="15491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Hydrocarbon Solvent Extraction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9649" y="5489947"/>
            <a:ext cx="113667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87188" y="2792050"/>
            <a:ext cx="2096251" cy="10239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Gas Clean-Up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785718" y="3822272"/>
            <a:ext cx="1610" cy="65044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954290" y="1936695"/>
            <a:ext cx="1" cy="85535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0484" y="5593835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Coal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54291" y="3880307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48824" y="4472721"/>
            <a:ext cx="2091342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Phenol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Benzene. Toluene,</a:t>
            </a:r>
          </a:p>
          <a:p>
            <a:r>
              <a:rPr lang="en-US" dirty="0">
                <a:solidFill>
                  <a:schemeClr val="bg1"/>
                </a:solidFill>
              </a:rPr>
              <a:t> xylene</a:t>
            </a:r>
            <a:endParaRPr lang="en-US" u="sng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cxnSpLocks/>
            <a:stCxn id="4" idx="2"/>
          </p:cNvCxnSpPr>
          <p:nvPr/>
        </p:nvCxnSpPr>
        <p:spPr>
          <a:xfrm>
            <a:off x="2278924" y="6376816"/>
            <a:ext cx="29313" cy="143368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84577" y="519301"/>
            <a:ext cx="61744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an example of how multiple technologies can be integrated into a multi-high volume product, low energy consumption &amp; CO2 emissions complex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96269" y="4500015"/>
            <a:ext cx="2895643" cy="19766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Flash Pyrolysis and fractionation</a:t>
            </a:r>
          </a:p>
        </p:txBody>
      </p:sp>
      <p:cxnSp>
        <p:nvCxnSpPr>
          <p:cNvPr id="19" name="Straight Arrow Connector 18"/>
          <p:cNvCxnSpPr>
            <a:cxnSpLocks/>
            <a:endCxn id="17" idx="1"/>
          </p:cNvCxnSpPr>
          <p:nvPr/>
        </p:nvCxnSpPr>
        <p:spPr>
          <a:xfrm>
            <a:off x="3269477" y="5488322"/>
            <a:ext cx="112679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91911" y="5079121"/>
            <a:ext cx="1369997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70236" y="4447037"/>
            <a:ext cx="12202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Light Density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Liquids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85915" y="4798460"/>
            <a:ext cx="2096251" cy="52529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Phenol Extraction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682165" y="4866068"/>
            <a:ext cx="1152779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682166" y="5262001"/>
            <a:ext cx="1152779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26260" y="3514434"/>
            <a:ext cx="1131303" cy="32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1114" y="2037187"/>
            <a:ext cx="1364476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</a:t>
            </a:r>
          </a:p>
          <a:p>
            <a:r>
              <a:rPr lang="en-US" dirty="0">
                <a:solidFill>
                  <a:schemeClr val="bg1"/>
                </a:solidFill>
              </a:rPr>
              <a:t>          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850669" y="3109949"/>
            <a:ext cx="2096251" cy="10239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Dry Methane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Reforming</a:t>
            </a:r>
          </a:p>
        </p:txBody>
      </p:sp>
      <p:cxnSp>
        <p:nvCxnSpPr>
          <p:cNvPr id="34" name="Straight Arrow Connector 33"/>
          <p:cNvCxnSpPr>
            <a:endCxn id="32" idx="0"/>
          </p:cNvCxnSpPr>
          <p:nvPr/>
        </p:nvCxnSpPr>
        <p:spPr>
          <a:xfrm>
            <a:off x="8898794" y="2500599"/>
            <a:ext cx="1" cy="60934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15328" y="2067481"/>
            <a:ext cx="9669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NatGas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987876" y="3621936"/>
            <a:ext cx="1152779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23125" y="3061769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Syngas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988" y="6873454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Hi-Ash Char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5709590" y="6525879"/>
            <a:ext cx="58372" cy="1522052"/>
          </a:xfrm>
          <a:prstGeom prst="straightConnector1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5768602" y="7415063"/>
            <a:ext cx="4055765" cy="2292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57552" y="7137762"/>
            <a:ext cx="16594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Ash Coke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87876" y="7998463"/>
            <a:ext cx="1980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Soil Amendments</a:t>
            </a: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5792834" y="7957232"/>
            <a:ext cx="6041613" cy="267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33659" y="7925965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Construction Materials</a:t>
            </a:r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5703127" y="6742896"/>
            <a:ext cx="3287658" cy="3407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  <p:pic>
        <p:nvPicPr>
          <p:cNvPr id="58" name="Picture 2" descr="d:\mark\Desktop\SER more white space\Color\transparent\SER_Left_Colo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478089"/>
            <a:ext cx="2743333" cy="1004655"/>
          </a:xfrm>
          <a:prstGeom prst="rect">
            <a:avLst/>
          </a:prstGeom>
          <a:noFill/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8710FEBB-B4FE-4E6C-921F-52F485F14714}"/>
              </a:ext>
            </a:extLst>
          </p:cNvPr>
          <p:cNvCxnSpPr/>
          <p:nvPr/>
        </p:nvCxnSpPr>
        <p:spPr>
          <a:xfrm>
            <a:off x="7291911" y="5622095"/>
            <a:ext cx="1369997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90C74F6-72C8-4888-852C-DC9EAF4DE4B0}"/>
              </a:ext>
            </a:extLst>
          </p:cNvPr>
          <p:cNvSpPr txBox="1"/>
          <p:nvPr/>
        </p:nvSpPr>
        <p:spPr>
          <a:xfrm>
            <a:off x="8671550" y="5374833"/>
            <a:ext cx="20979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Resins (Pitch, tars), fibers and surfactants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174C2AA-9AAC-4698-A120-D191BFCE1072}"/>
              </a:ext>
            </a:extLst>
          </p:cNvPr>
          <p:cNvSpPr txBox="1"/>
          <p:nvPr/>
        </p:nvSpPr>
        <p:spPr>
          <a:xfrm>
            <a:off x="8684348" y="5966337"/>
            <a:ext cx="311014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Asphaltenes (asphalts, fibers, cokes)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0D50C35F-E6E1-4F13-B928-8ED3DC962038}"/>
              </a:ext>
            </a:extLst>
          </p:cNvPr>
          <p:cNvCxnSpPr/>
          <p:nvPr/>
        </p:nvCxnSpPr>
        <p:spPr>
          <a:xfrm>
            <a:off x="7385330" y="6120225"/>
            <a:ext cx="1369997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C9C49EC-9113-4B1C-9EE3-3680E97791D8}"/>
              </a:ext>
            </a:extLst>
          </p:cNvPr>
          <p:cNvSpPr txBox="1"/>
          <p:nvPr/>
        </p:nvSpPr>
        <p:spPr>
          <a:xfrm>
            <a:off x="7243454" y="5076507"/>
            <a:ext cx="151836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Medium Density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Liquids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3DFBC15-FA40-4F25-AE84-E10BFF2737EF}"/>
              </a:ext>
            </a:extLst>
          </p:cNvPr>
          <p:cNvSpPr txBox="1"/>
          <p:nvPr/>
        </p:nvSpPr>
        <p:spPr>
          <a:xfrm>
            <a:off x="7293068" y="5619374"/>
            <a:ext cx="13901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Heavy Density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Liquids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7F99B58-1DD1-4D28-9A1F-17D25B6AA322}"/>
              </a:ext>
            </a:extLst>
          </p:cNvPr>
          <p:cNvSpPr txBox="1"/>
          <p:nvPr/>
        </p:nvSpPr>
        <p:spPr>
          <a:xfrm>
            <a:off x="9282362" y="6588410"/>
            <a:ext cx="2480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Metallurgical materials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FA1AB051-D01E-44FF-8DAC-D5D7C00D25F6}"/>
              </a:ext>
            </a:extLst>
          </p:cNvPr>
          <p:cNvCxnSpPr>
            <a:cxnSpLocks/>
          </p:cNvCxnSpPr>
          <p:nvPr/>
        </p:nvCxnSpPr>
        <p:spPr>
          <a:xfrm>
            <a:off x="3832873" y="5488321"/>
            <a:ext cx="0" cy="100396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FF41D19-F87D-4ECE-AB3C-194ABD33F700}"/>
              </a:ext>
            </a:extLst>
          </p:cNvPr>
          <p:cNvSpPr/>
          <p:nvPr/>
        </p:nvSpPr>
        <p:spPr>
          <a:xfrm>
            <a:off x="2743333" y="689242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Electrode 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2983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03" y="-297243"/>
            <a:ext cx="11521440" cy="1569773"/>
          </a:xfrm>
        </p:spPr>
        <p:txBody>
          <a:bodyPr/>
          <a:lstStyle/>
          <a:p>
            <a:r>
              <a:rPr lang="en-US" sz="4395" dirty="0">
                <a:solidFill>
                  <a:srgbClr val="FFC000"/>
                </a:solidFill>
              </a:rPr>
              <a:t>Coal Refinery - IP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A6163-9523-478D-AD6D-5A587A1DC47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78169" y="2660051"/>
            <a:ext cx="5354353" cy="5148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1844" y="2861257"/>
            <a:ext cx="627909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dirty="0">
                <a:solidFill>
                  <a:srgbClr val="FFFF00"/>
                </a:solidFill>
              </a:rPr>
              <a:t>Platform Level</a:t>
            </a:r>
          </a:p>
          <a:p>
            <a:pPr lvl="1" algn="ctr"/>
            <a:r>
              <a:rPr lang="en-US" dirty="0">
                <a:solidFill>
                  <a:srgbClr val="FFFF00"/>
                </a:solidFill>
              </a:rPr>
              <a:t>Application</a:t>
            </a:r>
          </a:p>
          <a:p>
            <a:pPr lvl="1" algn="ctr"/>
            <a:endParaRPr lang="en-US" dirty="0">
              <a:solidFill>
                <a:srgbClr val="FFFF00"/>
              </a:solidFill>
            </a:endParaRPr>
          </a:p>
          <a:p>
            <a:pPr lvl="1" algn="ctr"/>
            <a:r>
              <a:rPr lang="en-US" dirty="0">
                <a:solidFill>
                  <a:srgbClr val="FFFF00"/>
                </a:solidFill>
              </a:rPr>
              <a:t>Publication WO 2019/055529</a:t>
            </a:r>
          </a:p>
          <a:p>
            <a:pPr lvl="1" algn="ctr"/>
            <a:r>
              <a:rPr lang="en-US" dirty="0">
                <a:solidFill>
                  <a:srgbClr val="FFFF00"/>
                </a:solidFill>
              </a:rPr>
              <a:t>PCT/US18/50690</a:t>
            </a:r>
          </a:p>
          <a:p>
            <a:pPr lvl="1"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 bwMode="auto">
          <a:xfrm>
            <a:off x="3504460" y="4952113"/>
            <a:ext cx="5301769" cy="156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82" tIns="62791" rIns="125582" bIns="6279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197" dirty="0">
                <a:solidFill>
                  <a:srgbClr val="FFFF00"/>
                </a:solidFill>
              </a:rPr>
              <a:t>Systems and Methods for Refining Coal into High Value Products</a:t>
            </a:r>
            <a:endParaRPr lang="en-US" sz="2060" dirty="0">
              <a:solidFill>
                <a:srgbClr val="FFFF00"/>
              </a:solidFill>
            </a:endParaRPr>
          </a:p>
          <a:p>
            <a:pPr lvl="1"/>
            <a:r>
              <a:rPr lang="en-US" sz="2060" dirty="0">
                <a:solidFill>
                  <a:srgbClr val="FFFF00"/>
                </a:solidFill>
              </a:rPr>
              <a:t>Filed September 12, 2018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84721" y="2047244"/>
            <a:ext cx="2566385" cy="2016237"/>
            <a:chOff x="4881271" y="1504603"/>
            <a:chExt cx="1868664" cy="1468084"/>
          </a:xfrm>
        </p:grpSpPr>
        <p:sp>
          <p:nvSpPr>
            <p:cNvPr id="8" name="Oval 7"/>
            <p:cNvSpPr/>
            <p:nvPr/>
          </p:nvSpPr>
          <p:spPr>
            <a:xfrm>
              <a:off x="5220393" y="1504603"/>
              <a:ext cx="1529542" cy="145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10"/>
            <p:cNvSpPr txBox="1">
              <a:spLocks/>
            </p:cNvSpPr>
            <p:nvPr/>
          </p:nvSpPr>
          <p:spPr bwMode="auto">
            <a:xfrm>
              <a:off x="4881271" y="1762579"/>
              <a:ext cx="1773067" cy="12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5582" tIns="62791" rIns="125582" bIns="62791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Extension</a:t>
              </a:r>
            </a:p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 App. No. 2</a:t>
              </a:r>
            </a:p>
            <a:p>
              <a:pPr marL="627918" lvl="1" indent="0" algn="ctr">
                <a:buNone/>
              </a:pPr>
              <a:r>
                <a:rPr lang="en-US" sz="1099" dirty="0">
                  <a:solidFill>
                    <a:schemeClr val="accent2">
                      <a:lumMod val="75000"/>
                    </a:schemeClr>
                  </a:solidFill>
                </a:rPr>
                <a:t>GRAPHENE OXIDE USING MODIFIED HUMMER’S METHOD</a:t>
              </a:r>
            </a:p>
            <a:p>
              <a:pPr marL="627918" lvl="1" indent="0" algn="ctr">
                <a:buNone/>
              </a:pPr>
              <a:endParaRPr lang="en-US" sz="206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7291290" y="6328564"/>
            <a:ext cx="2100642" cy="19978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6825547" y="6682863"/>
            <a:ext cx="2435094" cy="16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82" tIns="62791" rIns="125582" bIns="6279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918" lvl="1" indent="0" algn="ctr">
              <a:buNone/>
            </a:pPr>
            <a:r>
              <a:rPr lang="en-US" sz="2060" dirty="0">
                <a:solidFill>
                  <a:schemeClr val="accent2">
                    <a:lumMod val="75000"/>
                  </a:schemeClr>
                </a:solidFill>
              </a:rPr>
              <a:t>Extension</a:t>
            </a:r>
          </a:p>
          <a:p>
            <a:pPr marL="627918" lvl="1" indent="0" algn="ctr">
              <a:buNone/>
            </a:pPr>
            <a:r>
              <a:rPr lang="en-US" sz="2060" dirty="0">
                <a:solidFill>
                  <a:schemeClr val="accent2">
                    <a:lumMod val="75000"/>
                  </a:schemeClr>
                </a:solidFill>
              </a:rPr>
              <a:t> App. No. 4</a:t>
            </a:r>
          </a:p>
          <a:p>
            <a:pPr marL="627918" lvl="1" indent="0" algn="ctr">
              <a:buNone/>
            </a:pPr>
            <a:r>
              <a:rPr lang="en-US" sz="1099" dirty="0">
                <a:solidFill>
                  <a:schemeClr val="accent2">
                    <a:lumMod val="75000"/>
                  </a:schemeClr>
                </a:solidFill>
              </a:rPr>
              <a:t>COAL(TAR) LIQUEFACTION BY ESTERIFICATION</a:t>
            </a:r>
          </a:p>
        </p:txBody>
      </p:sp>
      <p:sp>
        <p:nvSpPr>
          <p:cNvPr id="15" name="Oval 14"/>
          <p:cNvSpPr/>
          <p:nvPr/>
        </p:nvSpPr>
        <p:spPr>
          <a:xfrm>
            <a:off x="3087671" y="6411468"/>
            <a:ext cx="2100642" cy="19978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 bwMode="auto">
          <a:xfrm>
            <a:off x="2659553" y="6587535"/>
            <a:ext cx="2435094" cy="16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82" tIns="62791" rIns="125582" bIns="6279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918" lvl="1" indent="0" algn="ctr">
              <a:buNone/>
            </a:pPr>
            <a:r>
              <a:rPr lang="en-US" sz="2060" dirty="0">
                <a:solidFill>
                  <a:schemeClr val="accent2">
                    <a:lumMod val="75000"/>
                  </a:schemeClr>
                </a:solidFill>
              </a:rPr>
              <a:t>Extension</a:t>
            </a:r>
          </a:p>
          <a:p>
            <a:pPr marL="627918" lvl="1" indent="0" algn="ctr">
              <a:buNone/>
            </a:pPr>
            <a:r>
              <a:rPr lang="en-US" sz="2060" dirty="0">
                <a:solidFill>
                  <a:schemeClr val="accent2">
                    <a:lumMod val="75000"/>
                  </a:schemeClr>
                </a:solidFill>
              </a:rPr>
              <a:t> App. No. 3</a:t>
            </a:r>
          </a:p>
          <a:p>
            <a:pPr marL="627918" lvl="1" indent="0" algn="ctr">
              <a:buNone/>
            </a:pP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THERMO-CHEMICAL PROCESSING OF COAL WITH 1-METHYLNAPHTHALENE</a:t>
            </a:r>
          </a:p>
        </p:txBody>
      </p:sp>
      <p:sp>
        <p:nvSpPr>
          <p:cNvPr id="17" name="Oval 16"/>
          <p:cNvSpPr/>
          <p:nvPr/>
        </p:nvSpPr>
        <p:spPr>
          <a:xfrm>
            <a:off x="2956380" y="2047244"/>
            <a:ext cx="2100642" cy="199789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0"/>
          <p:cNvSpPr txBox="1">
            <a:spLocks/>
          </p:cNvSpPr>
          <p:nvPr/>
        </p:nvSpPr>
        <p:spPr bwMode="auto">
          <a:xfrm>
            <a:off x="2422139" y="2325363"/>
            <a:ext cx="2435094" cy="16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82" tIns="62791" rIns="125582" bIns="6279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246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918" lvl="1" indent="0" algn="ctr">
              <a:buNone/>
            </a:pPr>
            <a:r>
              <a:rPr lang="en-US" sz="2060" dirty="0">
                <a:solidFill>
                  <a:schemeClr val="accent2">
                    <a:lumMod val="75000"/>
                  </a:schemeClr>
                </a:solidFill>
              </a:rPr>
              <a:t>Extension</a:t>
            </a:r>
          </a:p>
          <a:p>
            <a:pPr marL="627918" lvl="1" indent="0" algn="ctr">
              <a:buNone/>
            </a:pPr>
            <a:r>
              <a:rPr lang="en-US" sz="2060" dirty="0">
                <a:solidFill>
                  <a:schemeClr val="accent2">
                    <a:lumMod val="75000"/>
                  </a:schemeClr>
                </a:solidFill>
              </a:rPr>
              <a:t> App. No. 1</a:t>
            </a:r>
          </a:p>
          <a:p>
            <a:pPr marL="627918" lvl="1" indent="0" algn="ctr">
              <a:buNone/>
            </a:pPr>
            <a:r>
              <a:rPr lang="en-US" sz="1099" dirty="0">
                <a:solidFill>
                  <a:schemeClr val="accent2">
                    <a:lumMod val="75000"/>
                  </a:schemeClr>
                </a:solidFill>
              </a:rPr>
              <a:t>MODIFIERS FOR ASPHALT PETROLEUM PRODUCTS FROM COAL DERIVED LIQUIDS</a:t>
            </a:r>
          </a:p>
          <a:p>
            <a:pPr marL="627918" lvl="1" indent="0" algn="ctr">
              <a:buNone/>
            </a:pPr>
            <a:endParaRPr lang="en-US" sz="206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354311" y="3251296"/>
            <a:ext cx="2566385" cy="2016237"/>
            <a:chOff x="4881271" y="1504603"/>
            <a:chExt cx="1868664" cy="1468084"/>
          </a:xfrm>
        </p:grpSpPr>
        <p:sp>
          <p:nvSpPr>
            <p:cNvPr id="20" name="Oval 19"/>
            <p:cNvSpPr/>
            <p:nvPr/>
          </p:nvSpPr>
          <p:spPr>
            <a:xfrm>
              <a:off x="5220393" y="1504603"/>
              <a:ext cx="1529542" cy="145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10"/>
            <p:cNvSpPr txBox="1">
              <a:spLocks/>
            </p:cNvSpPr>
            <p:nvPr/>
          </p:nvSpPr>
          <p:spPr bwMode="auto">
            <a:xfrm>
              <a:off x="4881271" y="1762579"/>
              <a:ext cx="1773067" cy="12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5582" tIns="62791" rIns="125582" bIns="62791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Separate</a:t>
              </a:r>
            </a:p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 App.</a:t>
              </a:r>
            </a:p>
            <a:p>
              <a:pPr marL="627918" lvl="1" indent="0" algn="ctr">
                <a:buNone/>
              </a:pPr>
              <a:r>
                <a:rPr lang="en-US" sz="1099" dirty="0">
                  <a:solidFill>
                    <a:schemeClr val="accent2">
                      <a:lumMod val="75000"/>
                    </a:schemeClr>
                  </a:solidFill>
                </a:rPr>
                <a:t>Dry methane Reforming Catalysts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54311" y="5491058"/>
            <a:ext cx="2566385" cy="2016237"/>
            <a:chOff x="4881271" y="1504603"/>
            <a:chExt cx="1868664" cy="1468084"/>
          </a:xfrm>
        </p:grpSpPr>
        <p:sp>
          <p:nvSpPr>
            <p:cNvPr id="23" name="Oval 22"/>
            <p:cNvSpPr/>
            <p:nvPr/>
          </p:nvSpPr>
          <p:spPr>
            <a:xfrm>
              <a:off x="5220393" y="1504603"/>
              <a:ext cx="1529542" cy="145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10"/>
            <p:cNvSpPr txBox="1">
              <a:spLocks/>
            </p:cNvSpPr>
            <p:nvPr/>
          </p:nvSpPr>
          <p:spPr bwMode="auto">
            <a:xfrm>
              <a:off x="4881271" y="1762579"/>
              <a:ext cx="1773067" cy="12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5582" tIns="62791" rIns="125582" bIns="62791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Separate</a:t>
              </a:r>
            </a:p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 App.</a:t>
              </a:r>
            </a:p>
            <a:p>
              <a:pPr marL="627918" lvl="1" indent="0" algn="ctr">
                <a:buNone/>
              </a:pPr>
              <a:r>
                <a:rPr lang="en-US" sz="1099" dirty="0">
                  <a:solidFill>
                    <a:schemeClr val="accent2">
                      <a:lumMod val="75000"/>
                    </a:schemeClr>
                  </a:solidFill>
                </a:rPr>
                <a:t>Green Building Materials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0088" y="3499235"/>
            <a:ext cx="2566385" cy="2016237"/>
            <a:chOff x="4881271" y="1504603"/>
            <a:chExt cx="1868664" cy="1468084"/>
          </a:xfrm>
        </p:grpSpPr>
        <p:sp>
          <p:nvSpPr>
            <p:cNvPr id="26" name="Oval 25"/>
            <p:cNvSpPr/>
            <p:nvPr/>
          </p:nvSpPr>
          <p:spPr>
            <a:xfrm>
              <a:off x="5220393" y="1504603"/>
              <a:ext cx="1529542" cy="145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10"/>
            <p:cNvSpPr txBox="1">
              <a:spLocks/>
            </p:cNvSpPr>
            <p:nvPr/>
          </p:nvSpPr>
          <p:spPr bwMode="auto">
            <a:xfrm>
              <a:off x="4881271" y="1762579"/>
              <a:ext cx="1773067" cy="12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5582" tIns="62791" rIns="125582" bIns="62791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Separate</a:t>
              </a:r>
            </a:p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 App.</a:t>
              </a:r>
            </a:p>
            <a:p>
              <a:pPr marL="627918" lvl="1" indent="0" algn="ctr">
                <a:buNone/>
              </a:pPr>
              <a:r>
                <a:rPr lang="en-US" sz="1099" dirty="0">
                  <a:solidFill>
                    <a:schemeClr val="accent2">
                      <a:lumMod val="75000"/>
                    </a:schemeClr>
                  </a:solidFill>
                </a:rPr>
                <a:t>Carbon Fiber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15296" y="5705334"/>
            <a:ext cx="2566385" cy="2016237"/>
            <a:chOff x="4881271" y="1504603"/>
            <a:chExt cx="1868664" cy="1468084"/>
          </a:xfrm>
        </p:grpSpPr>
        <p:sp>
          <p:nvSpPr>
            <p:cNvPr id="29" name="Oval 28"/>
            <p:cNvSpPr/>
            <p:nvPr/>
          </p:nvSpPr>
          <p:spPr>
            <a:xfrm>
              <a:off x="5220393" y="1504603"/>
              <a:ext cx="1529542" cy="145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10"/>
            <p:cNvSpPr txBox="1">
              <a:spLocks/>
            </p:cNvSpPr>
            <p:nvPr/>
          </p:nvSpPr>
          <p:spPr bwMode="auto">
            <a:xfrm>
              <a:off x="4881271" y="1762579"/>
              <a:ext cx="1773067" cy="12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5582" tIns="62791" rIns="125582" bIns="62791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rgbClr val="024677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Separate</a:t>
              </a:r>
            </a:p>
            <a:p>
              <a:pPr marL="627918" lvl="1" indent="0" algn="ctr">
                <a:buNone/>
              </a:pPr>
              <a:r>
                <a:rPr lang="en-US" sz="2060" dirty="0">
                  <a:solidFill>
                    <a:schemeClr val="accent2">
                      <a:lumMod val="75000"/>
                    </a:schemeClr>
                  </a:solidFill>
                </a:rPr>
                <a:t> App.</a:t>
              </a:r>
            </a:p>
            <a:p>
              <a:pPr marL="627918" lvl="1" indent="0" algn="ctr">
                <a:buNone/>
              </a:pPr>
              <a:r>
                <a:rPr lang="en-US" sz="1099" dirty="0">
                  <a:solidFill>
                    <a:schemeClr val="accent2">
                      <a:lumMod val="75000"/>
                    </a:schemeClr>
                  </a:solidFill>
                </a:rPr>
                <a:t>Silicon Carbide</a:t>
              </a:r>
            </a:p>
          </p:txBody>
        </p:sp>
      </p:grp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520859" y="886958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28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9577" y="8776242"/>
            <a:ext cx="1280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[ Ref: Bell Research Group, </a:t>
            </a:r>
            <a:r>
              <a:rPr lang="en-US" sz="1100" dirty="0">
                <a:solidFill>
                  <a:schemeClr val="bg1"/>
                </a:solidFill>
              </a:rPr>
              <a:t>Department of Chemical Engineering, University of Wyoming]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1537" y="605219"/>
            <a:ext cx="12801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b="1" dirty="0">
                <a:solidFill>
                  <a:srgbClr val="FFC000"/>
                </a:solidFill>
              </a:rPr>
              <a:t>Thermo-chemical Processing to Deliberately Decompose Coal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46E643-9F93-0A46-B39E-56C8EB82D408}"/>
              </a:ext>
            </a:extLst>
          </p:cNvPr>
          <p:cNvSpPr txBox="1"/>
          <p:nvPr/>
        </p:nvSpPr>
        <p:spPr>
          <a:xfrm>
            <a:off x="1523198" y="1834343"/>
            <a:ext cx="9890732" cy="193899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Objectives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Develop a thermochemical pathway to deliberately decompose coal so that the liquid yield is maximized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Validate the performance on Wyoming coal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Identify the most attractive product types and pathways to pursue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Commercialize the thermo-chemical process as the backbone of a coal refinery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5829" y="7775385"/>
            <a:ext cx="11772454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Next Milestones: </a:t>
            </a:r>
            <a:r>
              <a:rPr lang="en-US" dirty="0">
                <a:solidFill>
                  <a:srgbClr val="FFFF00"/>
                </a:solidFill>
              </a:rPr>
              <a:t>By end 2019,</a:t>
            </a:r>
          </a:p>
          <a:p>
            <a:r>
              <a:rPr lang="en-US" dirty="0">
                <a:solidFill>
                  <a:schemeClr val="bg1"/>
                </a:solidFill>
              </a:rPr>
              <a:t>Commission continuous flow reactor and determine coal decomposition relationship with products and properties with a mass balance. Design and construct process pilot plant based upon these findings.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76092" y="3865888"/>
            <a:ext cx="10439052" cy="3791155"/>
            <a:chOff x="1076092" y="3865888"/>
            <a:chExt cx="10439052" cy="37911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27601" y="4316234"/>
              <a:ext cx="1944168" cy="145812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076092" y="5668441"/>
              <a:ext cx="2254143" cy="2862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60" dirty="0"/>
                <a:t>Coal residue liquid extraction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2192" y="3865888"/>
              <a:ext cx="1831152" cy="13733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4720251" y="6007367"/>
              <a:ext cx="1833269" cy="137495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808169" y="5521827"/>
              <a:ext cx="1710725" cy="4801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0" dirty="0"/>
                <a:t>Pyrolysis </a:t>
              </a:r>
            </a:p>
            <a:p>
              <a:pPr algn="ctr"/>
              <a:r>
                <a:rPr lang="en-US" sz="1260" dirty="0"/>
                <a:t>drop tube experiment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8664219" y="4452065"/>
              <a:ext cx="1810003" cy="13575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9697949" y="5730436"/>
              <a:ext cx="1740274" cy="13052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7902" y="5543673"/>
              <a:ext cx="1897619" cy="142321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272274" y="7044414"/>
              <a:ext cx="2550698" cy="2862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0" dirty="0"/>
                <a:t>Continuous flow pyrolysis reactor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5239" y="4813155"/>
              <a:ext cx="1099905" cy="477378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 rot="5400000">
              <a:off x="2113623" y="6311800"/>
              <a:ext cx="978966" cy="793564"/>
            </a:xfrm>
            <a:prstGeom prst="rightArrow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4694" y="7370811"/>
              <a:ext cx="1976823" cy="2862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60" dirty="0"/>
                <a:t>asphalt products projects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6620064" y="6109734"/>
              <a:ext cx="978966" cy="793564"/>
            </a:xfrm>
            <a:prstGeom prst="rightArrow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68923" y="1708139"/>
            <a:ext cx="11840681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574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595418" y="6191305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577" y="8776242"/>
            <a:ext cx="1280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[ Ref: Stahl  Research Group, </a:t>
            </a:r>
            <a:r>
              <a:rPr lang="en-US" sz="1100" dirty="0">
                <a:solidFill>
                  <a:schemeClr val="bg1"/>
                </a:solidFill>
              </a:rPr>
              <a:t>Department of Ecosystem Science and Management, University of Wyoming]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705" y="908518"/>
            <a:ext cx="12801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b="1" dirty="0">
                <a:solidFill>
                  <a:srgbClr val="FFC000"/>
                </a:solidFill>
              </a:rPr>
              <a:t>Improve Soil Fertility in Wyoming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0717" y="6130098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9847637" y="5966330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46E643-9F93-0A46-B39E-56C8EB82D408}"/>
              </a:ext>
            </a:extLst>
          </p:cNvPr>
          <p:cNvSpPr txBox="1"/>
          <p:nvPr/>
        </p:nvSpPr>
        <p:spPr>
          <a:xfrm>
            <a:off x="1250593" y="2079695"/>
            <a:ext cx="10959567" cy="16804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Objectives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Confirm that coal derived organic-chars can improve soil condition for growing crops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Understand crop growth relationship between (short term) nutrient additives &amp; (long term) soil structure change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Synthesize coal based coal derived soil fertility improvement products using pyrolysis approaches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Validate performance of soil fertility product formulas in the field (on wheat and corn).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41" y="5656446"/>
            <a:ext cx="1872346" cy="149658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361966" y="5198722"/>
            <a:ext cx="12506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Coal -Pyrolysis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1551" y="5504249"/>
            <a:ext cx="2021927" cy="134795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764907" y="4930797"/>
            <a:ext cx="27783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Soil Fertility Demonstration: May 2018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738" y="5479940"/>
            <a:ext cx="2073169" cy="1554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5083" y="7224512"/>
            <a:ext cx="32864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Coal derived organic char mixing with nutrient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8657" y="5198722"/>
            <a:ext cx="1403349" cy="1601137"/>
            <a:chOff x="55373" y="5198722"/>
            <a:chExt cx="1403349" cy="1601137"/>
          </a:xfrm>
        </p:grpSpPr>
        <p:sp>
          <p:nvSpPr>
            <p:cNvPr id="24" name="TextBox 23"/>
            <p:cNvSpPr txBox="1"/>
            <p:nvPr/>
          </p:nvSpPr>
          <p:spPr>
            <a:xfrm>
              <a:off x="256074" y="5198722"/>
              <a:ext cx="885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Wyoming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PRB Coal</a:t>
              </a:r>
            </a:p>
            <a:p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图片 2" descr="图片包含 人员, 掌握, 室内, 手&#10;&#10;已生成高可信度的说明">
              <a:extLst>
                <a:ext uri="{FF2B5EF4-FFF2-40B4-BE49-F238E27FC236}">
                  <a16:creationId xmlns:a16="http://schemas.microsoft.com/office/drawing/2014/main" xmlns="" id="{4045BECA-9953-4BEC-8EB5-4524054B9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73" y="5866432"/>
              <a:ext cx="1403349" cy="933427"/>
            </a:xfrm>
            <a:prstGeom prst="rect">
              <a:avLst/>
            </a:prstGeom>
          </p:spPr>
        </p:pic>
      </p:grpSp>
      <p:sp>
        <p:nvSpPr>
          <p:cNvPr id="14" name="AutoShape 2" descr="Image result for UNiversity of wyoming green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UNiversity of wyoming greenhou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812" y="5931384"/>
            <a:ext cx="2020577" cy="946704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4575012" y="6191305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844898" y="6213492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5823" y="7088331"/>
            <a:ext cx="16257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Greenhouse Studies</a:t>
            </a:r>
          </a:p>
        </p:txBody>
      </p:sp>
    </p:spTree>
    <p:extLst>
      <p:ext uri="{BB962C8B-B14F-4D97-AF65-F5344CB8AC3E}">
        <p14:creationId xmlns:p14="http://schemas.microsoft.com/office/powerpoint/2010/main" xmlns="" val="53880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-Up Arrow 1"/>
          <p:cNvSpPr/>
          <p:nvPr/>
        </p:nvSpPr>
        <p:spPr>
          <a:xfrm rot="10800000">
            <a:off x="1819177" y="4773219"/>
            <a:ext cx="831703" cy="14477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09" y="5784606"/>
            <a:ext cx="1648403" cy="1786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5156" y="7430000"/>
            <a:ext cx="1486304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High Performance</a:t>
            </a:r>
          </a:p>
          <a:p>
            <a:pPr algn="ctr"/>
            <a:r>
              <a:rPr lang="en-US" sz="1260" dirty="0"/>
              <a:t>Supercapacitor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930428" y="6594247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577" y="8776242"/>
            <a:ext cx="1280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[ Ref: Li Research Group, </a:t>
            </a:r>
            <a:r>
              <a:rPr lang="en-US" sz="1100" dirty="0">
                <a:solidFill>
                  <a:schemeClr val="bg1"/>
                </a:solidFill>
              </a:rPr>
              <a:t>Department of Chemical Engineering, University of Wyoming]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705" y="908518"/>
            <a:ext cx="12801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b="1" dirty="0">
                <a:solidFill>
                  <a:srgbClr val="FFC000"/>
                </a:solidFill>
              </a:rPr>
              <a:t>Manufacture of Carbon Fiber Mats </a:t>
            </a:r>
          </a:p>
          <a:p>
            <a:pPr algn="ctr"/>
            <a:r>
              <a:rPr lang="en-US" sz="2520" b="1" dirty="0">
                <a:solidFill>
                  <a:srgbClr val="FFC000"/>
                </a:solidFill>
              </a:rPr>
              <a:t>from coal derived precursors for electrical and thermal applications</a:t>
            </a:r>
          </a:p>
        </p:txBody>
      </p:sp>
      <p:sp>
        <p:nvSpPr>
          <p:cNvPr id="40" name="Right Arrow 39"/>
          <p:cNvSpPr/>
          <p:nvPr/>
        </p:nvSpPr>
        <p:spPr>
          <a:xfrm rot="16200000">
            <a:off x="2734046" y="5711531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9930318" y="6495613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46E643-9F93-0A46-B39E-56C8EB82D408}"/>
              </a:ext>
            </a:extLst>
          </p:cNvPr>
          <p:cNvSpPr txBox="1"/>
          <p:nvPr/>
        </p:nvSpPr>
        <p:spPr>
          <a:xfrm>
            <a:off x="1675559" y="2046440"/>
            <a:ext cx="9890732" cy="16804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Objectives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Derive &amp; characterize coal tar and solid coal extracts to make fiber mats for electrical duties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Understand the relationship between chemistry and product performance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Make fiber mats with superior electrical performance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Validate application of products in energy storage applications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5829" y="5724745"/>
            <a:ext cx="1403349" cy="1601137"/>
            <a:chOff x="55373" y="5198722"/>
            <a:chExt cx="1403349" cy="1601137"/>
          </a:xfrm>
        </p:grpSpPr>
        <p:sp>
          <p:nvSpPr>
            <p:cNvPr id="20" name="TextBox 19"/>
            <p:cNvSpPr txBox="1"/>
            <p:nvPr/>
          </p:nvSpPr>
          <p:spPr>
            <a:xfrm>
              <a:off x="256074" y="5198722"/>
              <a:ext cx="885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Wyoming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PRB Coal</a:t>
              </a:r>
            </a:p>
            <a:p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图片 2" descr="图片包含 人员, 掌握, 室内, 手&#10;&#10;已生成高可信度的说明">
              <a:extLst>
                <a:ext uri="{FF2B5EF4-FFF2-40B4-BE49-F238E27FC236}">
                  <a16:creationId xmlns:a16="http://schemas.microsoft.com/office/drawing/2014/main" xmlns="" id="{4045BECA-9953-4BEC-8EB5-4524054B9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73" y="5866432"/>
              <a:ext cx="1403349" cy="933427"/>
            </a:xfrm>
            <a:prstGeom prst="rect">
              <a:avLst/>
            </a:prstGeom>
          </p:spPr>
        </p:pic>
      </p:grpSp>
      <p:pic>
        <p:nvPicPr>
          <p:cNvPr id="25" name="Picture 22">
            <a:extLst>
              <a:ext uri="{FF2B5EF4-FFF2-40B4-BE49-F238E27FC236}">
                <a16:creationId xmlns:a16="http://schemas.microsoft.com/office/drawing/2014/main" xmlns="" id="{B9B4484A-136D-4266-A513-3BDF82C5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88" r="13348" b="9714"/>
          <a:stretch/>
        </p:blipFill>
        <p:spPr>
          <a:xfrm rot="5400000">
            <a:off x="2223576" y="6517755"/>
            <a:ext cx="1595135" cy="95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14" t="37242" r="14214" b="27395"/>
          <a:stretch/>
        </p:blipFill>
        <p:spPr>
          <a:xfrm rot="5400000">
            <a:off x="8536533" y="6074136"/>
            <a:ext cx="1443286" cy="1268443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>
            <a:off x="8143160" y="6555663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3627312" y="6535364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9871" y="7770215"/>
            <a:ext cx="1933543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60" dirty="0"/>
              <a:t>Coal (solvent extracted) </a:t>
            </a:r>
          </a:p>
          <a:p>
            <a:pPr algn="ctr"/>
            <a:r>
              <a:rPr lang="en-US" sz="1260" dirty="0"/>
              <a:t>liquid Extract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/>
          <a:srcRect l="28010" r="5941" b="772"/>
          <a:stretch/>
        </p:blipFill>
        <p:spPr>
          <a:xfrm>
            <a:off x="2448520" y="4099449"/>
            <a:ext cx="1249516" cy="1515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7648" y="7290084"/>
            <a:ext cx="1491114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Elastic coal-based</a:t>
            </a:r>
          </a:p>
          <a:p>
            <a:pPr algn="ctr"/>
            <a:r>
              <a:rPr lang="en-US" sz="1260" dirty="0"/>
              <a:t>carbon fiber mat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/>
          <a:srcRect l="-23" t="9525" r="2349" b="13910"/>
          <a:stretch/>
        </p:blipFill>
        <p:spPr>
          <a:xfrm>
            <a:off x="8494286" y="4396616"/>
            <a:ext cx="2525448" cy="81280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223482" y="5200084"/>
            <a:ext cx="2345514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Capacitance Characterization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68775" y="6179108"/>
            <a:ext cx="1368545" cy="129948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923610" y="7462462"/>
            <a:ext cx="1385316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Electro-spinning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55"/>
          <a:stretch/>
        </p:blipFill>
        <p:spPr>
          <a:xfrm>
            <a:off x="6252387" y="6289784"/>
            <a:ext cx="1859045" cy="88515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836821" y="5950330"/>
            <a:ext cx="1263487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Heat-treatment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5658029" y="6553757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022" y="3987006"/>
            <a:ext cx="1492716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60" dirty="0"/>
              <a:t>Solvent Recovery</a:t>
            </a:r>
          </a:p>
        </p:txBody>
      </p:sp>
    </p:spTree>
    <p:extLst>
      <p:ext uri="{BB962C8B-B14F-4D97-AF65-F5344CB8AC3E}">
        <p14:creationId xmlns:p14="http://schemas.microsoft.com/office/powerpoint/2010/main" xmlns="" val="365088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59" y="-315042"/>
            <a:ext cx="11521440" cy="1569773"/>
          </a:xfrm>
        </p:spPr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Outlook for Coal in </a:t>
            </a:r>
            <a:r>
              <a:rPr lang="en-US" dirty="0" err="1"/>
              <a:t>Inda</a:t>
            </a:r>
            <a:endParaRPr lang="en-US" dirty="0"/>
          </a:p>
          <a:p>
            <a:r>
              <a:rPr lang="en-US" dirty="0"/>
              <a:t>New markets</a:t>
            </a:r>
          </a:p>
          <a:p>
            <a:pPr lvl="1"/>
            <a:r>
              <a:rPr lang="en-US" dirty="0"/>
              <a:t>Coking Coal</a:t>
            </a:r>
          </a:p>
          <a:p>
            <a:pPr lvl="1"/>
            <a:r>
              <a:rPr lang="en-US" dirty="0"/>
              <a:t>Non energy and Fuel Products</a:t>
            </a:r>
          </a:p>
          <a:p>
            <a:r>
              <a:rPr lang="en-US" dirty="0"/>
              <a:t>Existing Technology Approaches</a:t>
            </a:r>
          </a:p>
          <a:p>
            <a:pPr lvl="1"/>
            <a:r>
              <a:rPr lang="en-US" dirty="0"/>
              <a:t>FMC Coking</a:t>
            </a:r>
          </a:p>
          <a:p>
            <a:pPr lvl="1"/>
            <a:r>
              <a:rPr lang="en-US" dirty="0"/>
              <a:t>Hyper-coal</a:t>
            </a:r>
          </a:p>
          <a:p>
            <a:pPr lvl="1"/>
            <a:r>
              <a:rPr lang="en-US" dirty="0"/>
              <a:t>HHS technology</a:t>
            </a:r>
          </a:p>
          <a:p>
            <a:pPr lvl="1"/>
            <a:r>
              <a:rPr lang="en-US" dirty="0"/>
              <a:t>Thermo-chemical processing </a:t>
            </a:r>
          </a:p>
          <a:p>
            <a:r>
              <a:rPr lang="en-US" dirty="0"/>
              <a:t>The Coal Refinery</a:t>
            </a:r>
          </a:p>
          <a:p>
            <a:pPr lvl="1"/>
            <a:r>
              <a:rPr lang="en-US" dirty="0"/>
              <a:t>Thermo-chemical coal processing</a:t>
            </a:r>
          </a:p>
          <a:p>
            <a:r>
              <a:rPr lang="en-US" dirty="0"/>
              <a:t>Concluding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D5D6-EB54-4AA9-BA21-9CCAD8E4F5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20859" y="994514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37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595418" y="6191305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577" y="8776242"/>
            <a:ext cx="1280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[ Ref: Tan Research Group, </a:t>
            </a:r>
            <a:r>
              <a:rPr lang="en-US" sz="1100" dirty="0">
                <a:solidFill>
                  <a:schemeClr val="bg1"/>
                </a:solidFill>
              </a:rPr>
              <a:t>Department of Civil &amp; Architectural Engineering, University of Wyoming]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705" y="908518"/>
            <a:ext cx="12801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b="1" dirty="0">
                <a:solidFill>
                  <a:srgbClr val="FFC000"/>
                </a:solidFill>
              </a:rPr>
              <a:t>Green Building Materials from Wyoming Coal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349365" y="6099868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9870626" y="6059990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46E643-9F93-0A46-B39E-56C8EB82D408}"/>
              </a:ext>
            </a:extLst>
          </p:cNvPr>
          <p:cNvSpPr txBox="1"/>
          <p:nvPr/>
        </p:nvSpPr>
        <p:spPr>
          <a:xfrm>
            <a:off x="1250593" y="2079695"/>
            <a:ext cx="10959567" cy="193899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Objectives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Develop green building material formulations for coal derived intermediate products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Evaluate performance of coal based materials against building product specifications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Identify performance improvement additives and chemistry changes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Perform field trials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endParaRPr lang="en-US" sz="168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28001" y="5177162"/>
            <a:ext cx="22381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Heat-treatment (~500 deg. 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7600" y="7104151"/>
            <a:ext cx="9412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Calcination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8657" y="5198722"/>
            <a:ext cx="1403349" cy="1601137"/>
            <a:chOff x="55373" y="5198722"/>
            <a:chExt cx="1403349" cy="1601137"/>
          </a:xfrm>
        </p:grpSpPr>
        <p:sp>
          <p:nvSpPr>
            <p:cNvPr id="24" name="TextBox 23"/>
            <p:cNvSpPr txBox="1"/>
            <p:nvPr/>
          </p:nvSpPr>
          <p:spPr>
            <a:xfrm>
              <a:off x="256074" y="5198722"/>
              <a:ext cx="885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Wyoming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PRB Coal</a:t>
              </a:r>
            </a:p>
            <a:p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图片 2" descr="图片包含 人员, 掌握, 室内, 手&#10;&#10;已生成高可信度的说明">
              <a:extLst>
                <a:ext uri="{FF2B5EF4-FFF2-40B4-BE49-F238E27FC236}">
                  <a16:creationId xmlns:a16="http://schemas.microsoft.com/office/drawing/2014/main" xmlns="" id="{4045BECA-9953-4BEC-8EB5-4524054B9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73" y="5866432"/>
              <a:ext cx="1403349" cy="933427"/>
            </a:xfrm>
            <a:prstGeom prst="rect">
              <a:avLst/>
            </a:prstGeom>
          </p:spPr>
        </p:pic>
      </p:grpSp>
      <p:sp>
        <p:nvSpPr>
          <p:cNvPr id="14" name="AutoShape 2" descr="Image result for UNiversity of wyoming green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UNiversity of wyoming greenhou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575012" y="6191305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844898" y="6213492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0134" y="7114067"/>
            <a:ext cx="17988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Coal extracts (solvent)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CCB1038-1D78-46F9-B8DD-28B6CA2D5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4747" y="5198722"/>
            <a:ext cx="2205788" cy="19387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8340" y="4441141"/>
            <a:ext cx="21618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Coal derived ‘Green’ Building</a:t>
            </a:r>
          </a:p>
          <a:p>
            <a:pPr algn="ctr"/>
            <a:r>
              <a:rPr lang="en-US" sz="1200" dirty="0"/>
              <a:t>Products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C79AA25-CCA0-40A9-846B-E1E9B82749DC}"/>
              </a:ext>
            </a:extLst>
          </p:cNvPr>
          <p:cNvSpPr/>
          <p:nvPr/>
        </p:nvSpPr>
        <p:spPr>
          <a:xfrm>
            <a:off x="10109771" y="7104151"/>
            <a:ext cx="2280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lphaLcParenBoth"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reinforced geopolymer, </a:t>
            </a:r>
          </a:p>
          <a:p>
            <a:pPr marL="228600" indent="-228600">
              <a:buAutoNum type="alphaLcParenBoth"/>
            </a:pP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geopolymer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bricks, </a:t>
            </a:r>
          </a:p>
          <a:p>
            <a:pPr marL="228600" indent="-228600">
              <a:buAutoNum type="alphaLcParenBoth"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 ash foam glass,  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coal ash silica aerogel</a:t>
            </a:r>
          </a:p>
          <a:p>
            <a:pPr marL="228600" indent="-228600">
              <a:buAutoNum type="alphaLcParenBoth"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 plaster</a:t>
            </a:r>
          </a:p>
        </p:txBody>
      </p:sp>
      <p:grpSp>
        <p:nvGrpSpPr>
          <p:cNvPr id="33" name="组合 3"/>
          <p:cNvGrpSpPr/>
          <p:nvPr/>
        </p:nvGrpSpPr>
        <p:grpSpPr>
          <a:xfrm>
            <a:off x="2381933" y="5699876"/>
            <a:ext cx="2280450" cy="1248242"/>
            <a:chOff x="5549" y="4238158"/>
            <a:chExt cx="2144768" cy="109584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6B0ACC96-A36B-454C-9B99-2B151E6B9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499" t="49758" r="8861"/>
            <a:stretch/>
          </p:blipFill>
          <p:spPr>
            <a:xfrm>
              <a:off x="5549" y="4238158"/>
              <a:ext cx="2144768" cy="1095842"/>
            </a:xfrm>
            <a:prstGeom prst="rect">
              <a:avLst/>
            </a:prstGeom>
          </p:spPr>
        </p:pic>
        <p:sp>
          <p:nvSpPr>
            <p:cNvPr id="36" name="Rectangle 106">
              <a:extLst>
                <a:ext uri="{FF2B5EF4-FFF2-40B4-BE49-F238E27FC236}">
                  <a16:creationId xmlns:a16="http://schemas.microsoft.com/office/drawing/2014/main" xmlns="" id="{6C75AFF3-52E2-4505-AAD9-347F09FA1783}"/>
                </a:ext>
              </a:extLst>
            </p:cNvPr>
            <p:cNvSpPr/>
            <p:nvPr/>
          </p:nvSpPr>
          <p:spPr>
            <a:xfrm>
              <a:off x="16628" y="4449258"/>
              <a:ext cx="391297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CER-500</a:t>
              </a:r>
            </a:p>
          </p:txBody>
        </p:sp>
        <p:sp>
          <p:nvSpPr>
            <p:cNvPr id="37" name="Rectangle 106">
              <a:extLst>
                <a:ext uri="{FF2B5EF4-FFF2-40B4-BE49-F238E27FC236}">
                  <a16:creationId xmlns:a16="http://schemas.microsoft.com/office/drawing/2014/main" xmlns="" id="{C59E1394-7254-49FC-9088-DD144F703574}"/>
                </a:ext>
              </a:extLst>
            </p:cNvPr>
            <p:cNvSpPr/>
            <p:nvPr/>
          </p:nvSpPr>
          <p:spPr>
            <a:xfrm>
              <a:off x="388642" y="4444178"/>
              <a:ext cx="381920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CER-600</a:t>
              </a:r>
            </a:p>
          </p:txBody>
        </p:sp>
        <p:sp>
          <p:nvSpPr>
            <p:cNvPr id="38" name="Rectangle 106">
              <a:extLst>
                <a:ext uri="{FF2B5EF4-FFF2-40B4-BE49-F238E27FC236}">
                  <a16:creationId xmlns:a16="http://schemas.microsoft.com/office/drawing/2014/main" xmlns="" id="{666BA3EC-8DD9-473C-9A7A-CADA2465E91D}"/>
                </a:ext>
              </a:extLst>
            </p:cNvPr>
            <p:cNvSpPr/>
            <p:nvPr/>
          </p:nvSpPr>
          <p:spPr>
            <a:xfrm>
              <a:off x="809424" y="4442076"/>
              <a:ext cx="401498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CER-700</a:t>
              </a:r>
            </a:p>
          </p:txBody>
        </p:sp>
        <p:sp>
          <p:nvSpPr>
            <p:cNvPr id="39" name="Rectangle 106">
              <a:extLst>
                <a:ext uri="{FF2B5EF4-FFF2-40B4-BE49-F238E27FC236}">
                  <a16:creationId xmlns:a16="http://schemas.microsoft.com/office/drawing/2014/main" xmlns="" id="{73EC963E-CDA5-4158-A60F-C3A7B70E34C2}"/>
                </a:ext>
              </a:extLst>
            </p:cNvPr>
            <p:cNvSpPr/>
            <p:nvPr/>
          </p:nvSpPr>
          <p:spPr>
            <a:xfrm>
              <a:off x="1210921" y="4442952"/>
              <a:ext cx="401499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CER-800</a:t>
              </a:r>
            </a:p>
          </p:txBody>
        </p:sp>
        <p:sp>
          <p:nvSpPr>
            <p:cNvPr id="41" name="Rectangle 106">
              <a:extLst>
                <a:ext uri="{FF2B5EF4-FFF2-40B4-BE49-F238E27FC236}">
                  <a16:creationId xmlns:a16="http://schemas.microsoft.com/office/drawing/2014/main" xmlns="" id="{64A24FC6-AEC8-4F5B-A761-363573784D92}"/>
                </a:ext>
              </a:extLst>
            </p:cNvPr>
            <p:cNvSpPr/>
            <p:nvPr/>
          </p:nvSpPr>
          <p:spPr>
            <a:xfrm>
              <a:off x="1700050" y="4449258"/>
              <a:ext cx="401499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CER-900</a:t>
              </a:r>
            </a:p>
          </p:txBody>
        </p:sp>
      </p:grpSp>
      <p:grpSp>
        <p:nvGrpSpPr>
          <p:cNvPr id="45" name="组合 2"/>
          <p:cNvGrpSpPr/>
          <p:nvPr/>
        </p:nvGrpSpPr>
        <p:grpSpPr>
          <a:xfrm>
            <a:off x="5109133" y="5699876"/>
            <a:ext cx="2146458" cy="1247417"/>
            <a:chOff x="2286000" y="3592238"/>
            <a:chExt cx="2256243" cy="126778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13DE61A1-73EB-4756-9304-BABBB28A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090" t="36294" r="4975"/>
            <a:stretch/>
          </p:blipFill>
          <p:spPr>
            <a:xfrm>
              <a:off x="2286000" y="3592238"/>
              <a:ext cx="2256243" cy="126778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43545AEC-4B71-4307-AF87-AF8E3B93D580}"/>
                </a:ext>
              </a:extLst>
            </p:cNvPr>
            <p:cNvSpPr/>
            <p:nvPr/>
          </p:nvSpPr>
          <p:spPr>
            <a:xfrm>
              <a:off x="2331064" y="4040846"/>
              <a:ext cx="399703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CER-500</a:t>
              </a:r>
            </a:p>
          </p:txBody>
        </p:sp>
        <p:sp>
          <p:nvSpPr>
            <p:cNvPr id="48" name="Rectangle 106">
              <a:extLst>
                <a:ext uri="{FF2B5EF4-FFF2-40B4-BE49-F238E27FC236}">
                  <a16:creationId xmlns:a16="http://schemas.microsoft.com/office/drawing/2014/main" xmlns="" id="{E094DEB0-93A0-4E4D-90F1-D5C0EA205592}"/>
                </a:ext>
              </a:extLst>
            </p:cNvPr>
            <p:cNvSpPr/>
            <p:nvPr/>
          </p:nvSpPr>
          <p:spPr>
            <a:xfrm>
              <a:off x="2809554" y="4024141"/>
              <a:ext cx="391803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CER-600</a:t>
              </a:r>
            </a:p>
          </p:txBody>
        </p:sp>
        <p:sp>
          <p:nvSpPr>
            <p:cNvPr id="49" name="Rectangle 106">
              <a:extLst>
                <a:ext uri="{FF2B5EF4-FFF2-40B4-BE49-F238E27FC236}">
                  <a16:creationId xmlns:a16="http://schemas.microsoft.com/office/drawing/2014/main" xmlns="" id="{1CE7A49C-7E80-468C-91FF-71737A7D41D3}"/>
                </a:ext>
              </a:extLst>
            </p:cNvPr>
            <p:cNvSpPr/>
            <p:nvPr/>
          </p:nvSpPr>
          <p:spPr>
            <a:xfrm>
              <a:off x="3224717" y="4021336"/>
              <a:ext cx="391804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CER-700</a:t>
              </a:r>
            </a:p>
          </p:txBody>
        </p:sp>
        <p:sp>
          <p:nvSpPr>
            <p:cNvPr id="50" name="Rectangle 106">
              <a:extLst>
                <a:ext uri="{FF2B5EF4-FFF2-40B4-BE49-F238E27FC236}">
                  <a16:creationId xmlns:a16="http://schemas.microsoft.com/office/drawing/2014/main" xmlns="" id="{272B9926-E36C-4339-A46C-462C028DD13E}"/>
                </a:ext>
              </a:extLst>
            </p:cNvPr>
            <p:cNvSpPr/>
            <p:nvPr/>
          </p:nvSpPr>
          <p:spPr>
            <a:xfrm>
              <a:off x="3649155" y="4023876"/>
              <a:ext cx="391803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CER-800</a:t>
              </a:r>
            </a:p>
          </p:txBody>
        </p:sp>
        <p:sp>
          <p:nvSpPr>
            <p:cNvPr id="51" name="Rectangle 106">
              <a:extLst>
                <a:ext uri="{FF2B5EF4-FFF2-40B4-BE49-F238E27FC236}">
                  <a16:creationId xmlns:a16="http://schemas.microsoft.com/office/drawing/2014/main" xmlns="" id="{7030A3B6-7E1D-414C-BDF9-5E6304D27FB9}"/>
                </a:ext>
              </a:extLst>
            </p:cNvPr>
            <p:cNvSpPr/>
            <p:nvPr/>
          </p:nvSpPr>
          <p:spPr>
            <a:xfrm>
              <a:off x="4066468" y="4023714"/>
              <a:ext cx="391804" cy="253398"/>
            </a:xfrm>
            <a:prstGeom prst="rect">
              <a:avLst/>
            </a:prstGeom>
            <a:noFill/>
            <a:ln w="127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CER-900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921" y="5627771"/>
            <a:ext cx="1585614" cy="11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47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209" y="4417384"/>
            <a:ext cx="2121093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Diamond films </a:t>
            </a:r>
          </a:p>
          <a:p>
            <a:pPr algn="ctr"/>
            <a:r>
              <a:rPr lang="en-US" sz="1260" dirty="0"/>
              <a:t>produced directly from coal</a:t>
            </a:r>
          </a:p>
        </p:txBody>
      </p:sp>
      <p:sp>
        <p:nvSpPr>
          <p:cNvPr id="7" name="Right Arrow 6"/>
          <p:cNvSpPr/>
          <p:nvPr/>
        </p:nvSpPr>
        <p:spPr>
          <a:xfrm rot="19772255">
            <a:off x="1619860" y="5727297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577" y="8776242"/>
            <a:ext cx="1280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[ Ref: Johnson Research Group, </a:t>
            </a:r>
            <a:r>
              <a:rPr lang="en-US" sz="1100" dirty="0">
                <a:solidFill>
                  <a:schemeClr val="bg1"/>
                </a:solidFill>
              </a:rPr>
              <a:t>Department of Chemical engineering, University of Wyoming]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705" y="908518"/>
            <a:ext cx="12801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b="1" dirty="0">
                <a:solidFill>
                  <a:srgbClr val="FFC000"/>
                </a:solidFill>
              </a:rPr>
              <a:t>Manufacture of High-performance composite-resin systems and coatings from coal</a:t>
            </a:r>
          </a:p>
        </p:txBody>
      </p:sp>
      <p:sp>
        <p:nvSpPr>
          <p:cNvPr id="40" name="Right Arrow 39"/>
          <p:cNvSpPr/>
          <p:nvPr/>
        </p:nvSpPr>
        <p:spPr>
          <a:xfrm rot="1267248">
            <a:off x="1710048" y="6637001"/>
            <a:ext cx="478291" cy="387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46E643-9F93-0A46-B39E-56C8EB82D408}"/>
              </a:ext>
            </a:extLst>
          </p:cNvPr>
          <p:cNvSpPr txBox="1"/>
          <p:nvPr/>
        </p:nvSpPr>
        <p:spPr>
          <a:xfrm>
            <a:off x="1525140" y="2200921"/>
            <a:ext cx="9890732" cy="16804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Objectives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Derive high temperature resin systems from coal extracts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Extract and transform coal solid-derivatives into performance enhancing additives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Design and validate coal derived composite material solutions </a:t>
            </a:r>
          </a:p>
          <a:p>
            <a:pPr marL="300038" indent="-300038">
              <a:buFont typeface="Arial" panose="020B0604020202020204" pitchFamily="34" charset="0"/>
              <a:buChar char="•"/>
            </a:pPr>
            <a:r>
              <a:rPr lang="en-US" sz="1680" dirty="0">
                <a:solidFill>
                  <a:schemeClr val="bg1"/>
                </a:solidFill>
              </a:rPr>
              <a:t>Validate application of products in extended performance product duties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142" y="5423663"/>
            <a:ext cx="1403349" cy="1601137"/>
            <a:chOff x="55373" y="5198722"/>
            <a:chExt cx="1403349" cy="1601137"/>
          </a:xfrm>
        </p:grpSpPr>
        <p:sp>
          <p:nvSpPr>
            <p:cNvPr id="20" name="TextBox 19"/>
            <p:cNvSpPr txBox="1"/>
            <p:nvPr/>
          </p:nvSpPr>
          <p:spPr>
            <a:xfrm>
              <a:off x="256074" y="5198722"/>
              <a:ext cx="885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Wyoming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PRB Coal</a:t>
              </a:r>
            </a:p>
            <a:p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图片 2" descr="图片包含 人员, 掌握, 室内, 手&#10;&#10;已生成高可信度的说明">
              <a:extLst>
                <a:ext uri="{FF2B5EF4-FFF2-40B4-BE49-F238E27FC236}">
                  <a16:creationId xmlns:a16="http://schemas.microsoft.com/office/drawing/2014/main" xmlns="" id="{4045BECA-9953-4BEC-8EB5-4524054B9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73" y="5866432"/>
              <a:ext cx="1403349" cy="933427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02D460A-C896-4332-A138-2E138C0D0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572" y="5043967"/>
            <a:ext cx="1767477" cy="12692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292" y="6339799"/>
            <a:ext cx="4258671" cy="235149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2170765" y="7760108"/>
            <a:ext cx="2199640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60" dirty="0"/>
              <a:t>Polyurethane resin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795" y="6596309"/>
            <a:ext cx="2201701" cy="8806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DA90496-FEB5-48F3-818C-CA5F20344C0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1505" y="4362574"/>
            <a:ext cx="3276422" cy="1606961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083762" y="5448156"/>
            <a:ext cx="2082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Graphitic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18411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0859" y="886958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-260450"/>
            <a:ext cx="11521440" cy="1569773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Concluding Remarks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7804" y="1092010"/>
            <a:ext cx="12163245" cy="7386079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  <a:latin typeface="Arial" pitchFamily="34" charset="0"/>
              </a:rPr>
              <a:t>Indian coal has unique properties which need to be fully understood if the </a:t>
            </a:r>
            <a:r>
              <a:rPr lang="en-US" sz="2800" dirty="0" err="1">
                <a:solidFill>
                  <a:srgbClr val="FF9900"/>
                </a:solidFill>
                <a:latin typeface="Arial" pitchFamily="34" charset="0"/>
              </a:rPr>
              <a:t>hiden</a:t>
            </a:r>
            <a:r>
              <a:rPr lang="en-US" sz="2800" dirty="0">
                <a:solidFill>
                  <a:srgbClr val="FF9900"/>
                </a:solidFill>
                <a:latin typeface="Arial" pitchFamily="34" charset="0"/>
              </a:rPr>
              <a:t> value is to be realized.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Significant growth opportunities exist to use </a:t>
            </a:r>
            <a:r>
              <a:rPr lang="en-US" sz="2400" dirty="0" err="1">
                <a:solidFill>
                  <a:srgbClr val="FFFF00"/>
                </a:solidFill>
              </a:rPr>
              <a:t>cioal</a:t>
            </a:r>
            <a:r>
              <a:rPr lang="en-US" sz="2400" dirty="0">
                <a:solidFill>
                  <a:srgbClr val="FFFF00"/>
                </a:solidFill>
              </a:rPr>
              <a:t> as a </a:t>
            </a:r>
            <a:r>
              <a:rPr lang="en-US" sz="2400" dirty="0" err="1">
                <a:solidFill>
                  <a:srgbClr val="FFFF00"/>
                </a:solidFill>
              </a:rPr>
              <a:t>feestock</a:t>
            </a:r>
            <a:r>
              <a:rPr lang="en-US" sz="2400" dirty="0">
                <a:solidFill>
                  <a:srgbClr val="FFFF00"/>
                </a:solidFill>
              </a:rPr>
              <a:t> to make engineered products</a:t>
            </a:r>
          </a:p>
          <a:p>
            <a:pPr marL="1126814" lvl="2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</a:rPr>
              <a:t>Even the recovered mineral matter has value</a:t>
            </a: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  <a:latin typeface="Arial" pitchFamily="34" charset="0"/>
              </a:rPr>
              <a:t>Deliberate decomposition coal rather than destruction using high temperature has proven to be a viable solution to transform coal into value added products</a:t>
            </a:r>
          </a:p>
          <a:p>
            <a:pPr marL="1126814" lvl="2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FFFF00"/>
                </a:solidFill>
                <a:latin typeface="Arial" pitchFamily="34" charset="0"/>
              </a:rPr>
              <a:t>Application of thermo-chemical processing still to be proven on coals other than Wyoming Powder river basin (PRB) coal</a:t>
            </a: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  <a:latin typeface="Arial" pitchFamily="34" charset="0"/>
            </a:endParaRP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  <a:latin typeface="Arial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1475708" lvl="3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9900"/>
              </a:solidFill>
              <a:latin typeface="Arial" pitchFamily="34" charset="0"/>
            </a:endParaRPr>
          </a:p>
          <a:p>
            <a:pPr marL="285750" lvl="1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11" name="Picture 2" descr="d:\mark\Desktop\SER more white space\Color\transparent\SER_Left_Colo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521" y="8491362"/>
            <a:ext cx="2743333" cy="100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6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Thank You</a:t>
            </a:r>
          </a:p>
        </p:txBody>
      </p:sp>
      <p:pic>
        <p:nvPicPr>
          <p:cNvPr id="3" name="Content Placeholder 3" descr="BrandBar_New_Final_wSig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609" y="7409326"/>
            <a:ext cx="12768763" cy="1991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</p:spTree>
    <p:extLst>
      <p:ext uri="{BB962C8B-B14F-4D97-AF65-F5344CB8AC3E}">
        <p14:creationId xmlns:p14="http://schemas.microsoft.com/office/powerpoint/2010/main" xmlns="" val="92878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59" y="-315042"/>
            <a:ext cx="11521440" cy="1569773"/>
          </a:xfrm>
        </p:spPr>
        <p:txBody>
          <a:bodyPr/>
          <a:lstStyle/>
          <a:p>
            <a:r>
              <a:rPr lang="en-US" dirty="0"/>
              <a:t>Outlook for Coal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412799"/>
            <a:ext cx="11521440" cy="6215867"/>
          </a:xfrm>
        </p:spPr>
        <p:txBody>
          <a:bodyPr/>
          <a:lstStyle/>
          <a:p>
            <a:r>
              <a:rPr lang="en-US" dirty="0"/>
              <a:t>Coal will grow as a most important natural resource on which its economy will prosper.</a:t>
            </a:r>
          </a:p>
          <a:p>
            <a:r>
              <a:rPr lang="en-US" dirty="0"/>
              <a:t>Forecasts indicate that India will become the  Largest Importer of Coking Coal by 2015</a:t>
            </a:r>
          </a:p>
          <a:p>
            <a:pPr lvl="1"/>
            <a:r>
              <a:rPr lang="en-US" dirty="0"/>
              <a:t>Annual growth rate of 5.4% between 2019 and 2028.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D5D6-EB54-4AA9-BA21-9CCAD8E4F5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0859" y="994514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47E4F53-176D-4A3B-BA0F-DA245528BDB0}"/>
              </a:ext>
            </a:extLst>
          </p:cNvPr>
          <p:cNvGrpSpPr/>
          <p:nvPr/>
        </p:nvGrpSpPr>
        <p:grpSpPr>
          <a:xfrm>
            <a:off x="750040" y="4520732"/>
            <a:ext cx="6553388" cy="4706594"/>
            <a:chOff x="6060333" y="4180080"/>
            <a:chExt cx="6553388" cy="47065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DC479A4-5E78-49D4-A196-B747A3A8E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0333" y="4180080"/>
              <a:ext cx="6553388" cy="44029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959547D-BD88-4D3E-BF85-1CB836592FDF}"/>
                </a:ext>
              </a:extLst>
            </p:cNvPr>
            <p:cNvSpPr txBox="1"/>
            <p:nvPr/>
          </p:nvSpPr>
          <p:spPr>
            <a:xfrm>
              <a:off x="6062057" y="8640453"/>
              <a:ext cx="35830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[Reference: IEA Coal 2018; Analysis </a:t>
              </a:r>
              <a:r>
                <a:rPr lang="en-US" sz="1000" dirty="0" err="1">
                  <a:solidFill>
                    <a:schemeClr val="bg1"/>
                  </a:solidFill>
                </a:rPr>
                <a:t>andFforecasts</a:t>
              </a:r>
              <a:r>
                <a:rPr lang="en-US" sz="1000" dirty="0">
                  <a:solidFill>
                    <a:schemeClr val="bg1"/>
                  </a:solidFill>
                </a:rPr>
                <a:t> to 2023]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5878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A5ACA-D355-48CE-B373-1B53F241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Petrochemicals are a Growth Opportunity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0C720D-E867-4266-AF23-FF6A25796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427" y="1292445"/>
            <a:ext cx="7094810" cy="20841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454B57-E3EF-4645-9F9C-6BFA6519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D5D6-EB54-4AA9-BA21-9CCAD8E4F5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6419C90-78A1-4095-AE07-B79A0229AF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337E62-B504-477A-BC7A-B4B439A7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71" y="3389741"/>
            <a:ext cx="8206057" cy="1942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673C48-0982-4E74-BC10-B80E179043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9486" y="5780208"/>
            <a:ext cx="5511687" cy="3011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5B61B3-C43E-49E5-9F7D-7F53C964FD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427" y="5320932"/>
            <a:ext cx="5817252" cy="1800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DE8C9C-16F5-48C7-9A04-4B7140208F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344" y="7197232"/>
            <a:ext cx="6285653" cy="19164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637D04-C1ED-451E-B5FB-BC5A32F61EF5}"/>
              </a:ext>
            </a:extLst>
          </p:cNvPr>
          <p:cNvSpPr/>
          <p:nvPr/>
        </p:nvSpPr>
        <p:spPr>
          <a:xfrm>
            <a:off x="7989147" y="2133447"/>
            <a:ext cx="4399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[Reference Asia Petrochemical Industry Conference: India Report 2018]</a:t>
            </a:r>
          </a:p>
        </p:txBody>
      </p:sp>
    </p:spTree>
    <p:extLst>
      <p:ext uri="{BB962C8B-B14F-4D97-AF65-F5344CB8AC3E}">
        <p14:creationId xmlns:p14="http://schemas.microsoft.com/office/powerpoint/2010/main" xmlns="" val="259452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-211481"/>
            <a:ext cx="12161520" cy="1569773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Coal to Non Energy &amp; BTU Products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possibilities are vast!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oal byproducts in tree form showing basic chemicals as branches and derivative substances as twigs and leaves. For a more complete explanation, contact Stanley Schweinfurth at sschwein@usgs.g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595" y="1131369"/>
            <a:ext cx="10063705" cy="74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4260" y="8562948"/>
            <a:ext cx="2478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Reference: US Geological Survey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0859" y="1066248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pic>
        <p:nvPicPr>
          <p:cNvPr id="6" name="Picture 2" descr="d:\mark\Desktop\SER more white space\Color\transparent\SER_Left_Colo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8478089"/>
            <a:ext cx="2743333" cy="100465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9232" y="7291761"/>
            <a:ext cx="449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these chemicals and materials can only economically come from coal! </a:t>
            </a:r>
          </a:p>
        </p:txBody>
      </p:sp>
    </p:spTree>
    <p:extLst>
      <p:ext uri="{BB962C8B-B14F-4D97-AF65-F5344CB8AC3E}">
        <p14:creationId xmlns:p14="http://schemas.microsoft.com/office/powerpoint/2010/main" xmlns="" val="226922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59" y="321578"/>
            <a:ext cx="11521440" cy="621304"/>
          </a:xfrm>
        </p:spPr>
        <p:txBody>
          <a:bodyPr>
            <a:noAutofit/>
          </a:bodyPr>
          <a:lstStyle/>
          <a:p>
            <a:pPr algn="l"/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of Coal Conversion…TODAY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20859" y="994514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pic>
        <p:nvPicPr>
          <p:cNvPr id="9" name="Picture 2" descr="d:\mark\Desktop\SER more white space\Color\transparent\SER_Left_Colo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478089"/>
            <a:ext cx="2743333" cy="10046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2762" y="1275872"/>
            <a:ext cx="11842546" cy="883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</a:rPr>
              <a:t>Some specialty chemical products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9900"/>
                </a:solidFill>
              </a:rPr>
              <a:t>   today can only be derived from coal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</a:rPr>
              <a:t> Unlike crude oil, coal is not readily fractionable.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</a:rPr>
              <a:t>Coal constituent polycyclic hydrocarbons which  readily react and polymerize.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</a:rPr>
              <a:t>We know how to destruct coal and how to break it down into smallest molecules to build it up again (gasification and </a:t>
            </a:r>
            <a:r>
              <a:rPr lang="en-US" sz="2800" dirty="0" err="1">
                <a:solidFill>
                  <a:srgbClr val="FF9900"/>
                </a:solidFill>
              </a:rPr>
              <a:t>XtoL</a:t>
            </a:r>
            <a:r>
              <a:rPr lang="en-US" sz="2800" dirty="0">
                <a:solidFill>
                  <a:srgbClr val="FF9900"/>
                </a:solidFill>
              </a:rPr>
              <a:t>)</a:t>
            </a:r>
          </a:p>
          <a:p>
            <a:pPr marL="920394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Hugely energy intensive</a:t>
            </a:r>
          </a:p>
          <a:p>
            <a:pPr marL="920394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No good for extraction of </a:t>
            </a:r>
            <a:r>
              <a:rPr lang="en-US" sz="2800" dirty="0" err="1">
                <a:solidFill>
                  <a:srgbClr val="FFFF00"/>
                </a:solidFill>
              </a:rPr>
              <a:t>hiddeent</a:t>
            </a:r>
            <a:r>
              <a:rPr lang="en-US" sz="2800" dirty="0">
                <a:solidFill>
                  <a:srgbClr val="FFFF00"/>
                </a:solidFill>
              </a:rPr>
              <a:t> value in coal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</a:rPr>
              <a:t>Understanding conversion behavior – thermal impacts on molecular chemistry is crucial to exploit coal’s ‘hidden’ value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9900"/>
              </a:solidFill>
            </a:endParaRPr>
          </a:p>
        </p:txBody>
      </p:sp>
      <p:pic>
        <p:nvPicPr>
          <p:cNvPr id="1026" name="Picture 2" descr="Derivation of coal-tar creosote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090" y="933163"/>
            <a:ext cx="4286250" cy="19621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78855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6702-A431-486B-BAD9-DA1B796FC65B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3970" y="9141639"/>
            <a:ext cx="457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©</a:t>
            </a:r>
            <a:r>
              <a:rPr lang="en-US" sz="1200" dirty="0"/>
              <a:t> 2017 All rights reserved. Property of the University of Wyoming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0859" y="886958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-260450"/>
            <a:ext cx="11521440" cy="1569773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Evaluating Coal Conversion Approaches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7804" y="1092010"/>
            <a:ext cx="12163245" cy="738607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Two ways to convert coal to extract ‘hidden’ value</a:t>
            </a: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  <a:latin typeface="Arial" pitchFamily="34" charset="0"/>
              </a:rPr>
              <a:t>Thermally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Pyrolysis, gasification and liquefaction</a:t>
            </a: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  <a:latin typeface="Arial" pitchFamily="34" charset="0"/>
              </a:rPr>
              <a:t>Chemically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Solvent extraction (Single phase, Low temperature)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Factors determining coal conversion approaches to pursue</a:t>
            </a:r>
          </a:p>
          <a:p>
            <a:pPr marL="571500" lvl="1" indent="-5715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9900"/>
                </a:solidFill>
                <a:latin typeface="Arial" pitchFamily="34" charset="0"/>
              </a:rPr>
              <a:t>Considerations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oxygen in liquids/solids </a:t>
            </a:r>
          </a:p>
          <a:p>
            <a:pPr lvl="2" fontAlgn="base">
              <a:lnSpc>
                <a:spcPct val="120000"/>
              </a:lnSpc>
              <a:spcAft>
                <a:spcPct val="0"/>
              </a:spcAft>
            </a:pPr>
            <a:r>
              <a:rPr lang="en-US" sz="1900" dirty="0">
                <a:solidFill>
                  <a:schemeClr val="bg1"/>
                </a:solidFill>
              </a:rPr>
              <a:t>Somewhat unique to PRB Coal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Using complementary feedstocks with coal (e.g. natural gas), to diversify the portfolio of products that can be manufactured </a:t>
            </a:r>
          </a:p>
          <a:p>
            <a:pPr lvl="2" fontAlgn="base">
              <a:lnSpc>
                <a:spcPct val="120000"/>
              </a:lnSpc>
              <a:spcAft>
                <a:spcPct val="0"/>
              </a:spcAft>
            </a:pPr>
            <a:r>
              <a:rPr lang="en-US" sz="1900" dirty="0">
                <a:solidFill>
                  <a:schemeClr val="bg1"/>
                </a:solidFill>
              </a:rPr>
              <a:t>Wyoming natural resource strength</a:t>
            </a:r>
          </a:p>
          <a:p>
            <a:pPr lvl="1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managing CO2 </a:t>
            </a:r>
          </a:p>
          <a:p>
            <a:pPr lvl="2" fontAlgn="base">
              <a:lnSpc>
                <a:spcPct val="120000"/>
              </a:lnSpc>
              <a:spcAft>
                <a:spcPct val="0"/>
              </a:spcAft>
            </a:pPr>
            <a:r>
              <a:rPr lang="en-US" sz="1900" dirty="0">
                <a:solidFill>
                  <a:schemeClr val="bg1"/>
                </a:solidFill>
              </a:rPr>
              <a:t>Challenge for coal generally 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1475708" lvl="3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9900"/>
              </a:solidFill>
              <a:latin typeface="Arial" pitchFamily="34" charset="0"/>
            </a:endParaRPr>
          </a:p>
          <a:p>
            <a:pPr marL="285750" lvl="1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11" name="Picture 2" descr="d:\mark\Desktop\SER more white space\Color\transparent\SER_Left_Colo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478089"/>
            <a:ext cx="2743333" cy="100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77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DCB4E-F380-4329-90E6-FAC9E66C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391232"/>
            <a:ext cx="11521440" cy="1569773"/>
          </a:xfrm>
        </p:spPr>
        <p:txBody>
          <a:bodyPr/>
          <a:lstStyle/>
          <a:p>
            <a:r>
              <a:rPr lang="en-US" dirty="0"/>
              <a:t>Kobe Steel – Upgraded Brown Coal (UBC)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644B7-1487-465E-863B-8BD1CB45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82D177-0C6F-4837-8659-2831C592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D5D6-EB54-4AA9-BA21-9CCAD8E4F5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37784C-B7DD-43BD-87C0-50450936C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080" y="1684812"/>
            <a:ext cx="5716720" cy="128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619B86-207C-4FAD-9C36-A0AE14302E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545" y="1577468"/>
            <a:ext cx="5520268" cy="173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45386C-9109-4F92-9AE7-5D28DC8D2225}"/>
              </a:ext>
            </a:extLst>
          </p:cNvPr>
          <p:cNvSpPr txBox="1"/>
          <p:nvPr/>
        </p:nvSpPr>
        <p:spPr>
          <a:xfrm>
            <a:off x="6123094" y="4385753"/>
            <a:ext cx="63872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00"/>
                </a:solidFill>
              </a:rPr>
              <a:t>Briquets are high calorific value, low ash coal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Claimed to be compatible with coal fired power plants configured to run on bitumous coal 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50867-A81A-48F5-9966-3B449666F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72" y="4211290"/>
            <a:ext cx="5367841" cy="3981641"/>
          </a:xfrm>
          <a:prstGeom prst="rect">
            <a:avLst/>
          </a:prstGeom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xmlns="" id="{521206FB-5D90-4834-B8E1-DAE92D492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9" y="886958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99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-224983"/>
            <a:ext cx="11521440" cy="15697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9900"/>
                </a:solidFill>
              </a:rPr>
              <a:t>De-</a:t>
            </a:r>
            <a:r>
              <a:rPr lang="en-US" sz="3600" dirty="0" err="1">
                <a:solidFill>
                  <a:srgbClr val="FF9900"/>
                </a:solidFill>
              </a:rPr>
              <a:t>ashing</a:t>
            </a:r>
            <a:r>
              <a:rPr lang="en-US" sz="3600" dirty="0">
                <a:solidFill>
                  <a:srgbClr val="FF9900"/>
                </a:solidFill>
              </a:rPr>
              <a:t> Low Rank Coal  - Hyper-Coal ™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20859" y="994514"/>
            <a:ext cx="1152144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 wrap="none" lIns="126928" tIns="63464" rIns="126928" bIns="63464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01" y="6356447"/>
            <a:ext cx="7658100" cy="27051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30965" y="6356447"/>
            <a:ext cx="769435" cy="3088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3148" y="2151267"/>
            <a:ext cx="61071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Developed between 2001-2007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Turns low-grade thermal coal into coking coal (low 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Solvent extracts ash and insoluble at 380 </a:t>
            </a:r>
            <a:r>
              <a:rPr lang="en-US" dirty="0" err="1">
                <a:solidFill>
                  <a:schemeClr val="bg1"/>
                </a:solidFill>
              </a:rPr>
              <a:t>deg</a:t>
            </a:r>
            <a:r>
              <a:rPr lang="en-US" dirty="0">
                <a:solidFill>
                  <a:schemeClr val="bg1"/>
                </a:solidFill>
              </a:rPr>
              <a:t>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Ash and coal fines settle out during flotation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Proven to emulate coking coal in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Treatment cost is $100/</a:t>
            </a:r>
            <a:r>
              <a:rPr lang="en-US" dirty="0" err="1">
                <a:solidFill>
                  <a:schemeClr val="bg1"/>
                </a:solidFill>
              </a:rPr>
              <a:t>mt</a:t>
            </a:r>
            <a:r>
              <a:rPr lang="en-US" dirty="0">
                <a:solidFill>
                  <a:schemeClr val="bg1"/>
                </a:solidFill>
              </a:rPr>
              <a:t>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Very coal quality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" y="2151267"/>
            <a:ext cx="6802244" cy="3686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9" y="1211636"/>
            <a:ext cx="1971872" cy="7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32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35508</TotalTime>
  <Words>1928</Words>
  <Application>Microsoft Office PowerPoint</Application>
  <PresentationFormat>Custom</PresentationFormat>
  <Paragraphs>376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SER 2010</vt:lpstr>
      <vt:lpstr>Slide 1</vt:lpstr>
      <vt:lpstr>Outline </vt:lpstr>
      <vt:lpstr>Outlook for Coal in India</vt:lpstr>
      <vt:lpstr>Petrochemicals are a Growth Opportunity </vt:lpstr>
      <vt:lpstr>Coal to Non Energy &amp; BTU Products  The possibilities are vast!</vt:lpstr>
      <vt:lpstr>Summary of Coal Conversion…TODAY </vt:lpstr>
      <vt:lpstr>Evaluating Coal Conversion Approaches</vt:lpstr>
      <vt:lpstr>Kobe Steel – Upgraded Brown Coal (UBC) Process</vt:lpstr>
      <vt:lpstr>De-ashing Low Rank Coal  - Hyper-Coal ™ </vt:lpstr>
      <vt:lpstr>Transforming Wyoming Kemmerer Sub-bitumous coal into coke for steel making</vt:lpstr>
      <vt:lpstr>Evaluating Coal Conversion Approaches</vt:lpstr>
      <vt:lpstr>Thinking Synergistically Extract &amp; Recover Value from the Mineral Matter</vt:lpstr>
      <vt:lpstr>Coal Refinery - Platform Level Application</vt:lpstr>
      <vt:lpstr>Solvent Extraction Integrated Example 2 stage extraction, dry methane reforming, phenol recovery, calcining, Carbidization</vt:lpstr>
      <vt:lpstr>Coal Refinery - IP Extensions</vt:lpstr>
      <vt:lpstr>Slide 16</vt:lpstr>
      <vt:lpstr>Slide 17</vt:lpstr>
      <vt:lpstr>Slide 18</vt:lpstr>
      <vt:lpstr>Slide 19</vt:lpstr>
      <vt:lpstr>Slide 20</vt:lpstr>
      <vt:lpstr>Slide 21</vt:lpstr>
      <vt:lpstr>Concluding Remarks</vt:lpstr>
      <vt:lpstr>Thank You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Duncan;"John E. Myers" &lt;jmyers14@uwyo.edu&gt;;Carl Bauer;Richard Horner</dc:creator>
  <cp:lastModifiedBy>VIS-6</cp:lastModifiedBy>
  <cp:revision>1412</cp:revision>
  <cp:lastPrinted>2017-07-18T22:12:54Z</cp:lastPrinted>
  <dcterms:created xsi:type="dcterms:W3CDTF">2008-06-05T17:30:44Z</dcterms:created>
  <dcterms:modified xsi:type="dcterms:W3CDTF">2019-09-24T03:22:31Z</dcterms:modified>
</cp:coreProperties>
</file>